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0"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3D41459-632C-4905-B828-D85346828E33}" type="datetimeFigureOut">
              <a:rPr lang="sr-Latn-ME" smtClean="0"/>
              <a:t>10.2.2025.</a:t>
            </a:fld>
            <a:endParaRPr lang="sr-Latn-ME"/>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sr-Latn-ME"/>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B49629D-AAFE-4406-A5F9-1CF03260EEB3}" type="slidenum">
              <a:rPr lang="sr-Latn-ME" smtClean="0"/>
              <a:t>‹#›</a:t>
            </a:fld>
            <a:endParaRPr lang="sr-Latn-ME"/>
          </a:p>
        </p:txBody>
      </p:sp>
    </p:spTree>
    <p:extLst>
      <p:ext uri="{BB962C8B-B14F-4D97-AF65-F5344CB8AC3E}">
        <p14:creationId xmlns:p14="http://schemas.microsoft.com/office/powerpoint/2010/main" val="392667062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D41459-632C-4905-B828-D85346828E33}" type="datetimeFigureOut">
              <a:rPr lang="sr-Latn-ME" smtClean="0"/>
              <a:t>10.2.2025.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0B49629D-AAFE-4406-A5F9-1CF03260EEB3}" type="slidenum">
              <a:rPr lang="sr-Latn-ME" smtClean="0"/>
              <a:t>‹#›</a:t>
            </a:fld>
            <a:endParaRPr lang="sr-Latn-ME"/>
          </a:p>
        </p:txBody>
      </p:sp>
    </p:spTree>
    <p:extLst>
      <p:ext uri="{BB962C8B-B14F-4D97-AF65-F5344CB8AC3E}">
        <p14:creationId xmlns:p14="http://schemas.microsoft.com/office/powerpoint/2010/main" val="1223126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D41459-632C-4905-B828-D85346828E33}" type="datetimeFigureOut">
              <a:rPr lang="sr-Latn-ME" smtClean="0"/>
              <a:t>10.2.2025.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0B49629D-AAFE-4406-A5F9-1CF03260EEB3}" type="slidenum">
              <a:rPr lang="sr-Latn-ME" smtClean="0"/>
              <a:t>‹#›</a:t>
            </a:fld>
            <a:endParaRPr lang="sr-Latn-ME"/>
          </a:p>
        </p:txBody>
      </p:sp>
    </p:spTree>
    <p:extLst>
      <p:ext uri="{BB962C8B-B14F-4D97-AF65-F5344CB8AC3E}">
        <p14:creationId xmlns:p14="http://schemas.microsoft.com/office/powerpoint/2010/main" val="3052494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D41459-632C-4905-B828-D85346828E33}" type="datetimeFigureOut">
              <a:rPr lang="sr-Latn-ME" smtClean="0"/>
              <a:t>10.2.2025.</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0B49629D-AAFE-4406-A5F9-1CF03260EEB3}" type="slidenum">
              <a:rPr lang="sr-Latn-ME" smtClean="0"/>
              <a:t>‹#›</a:t>
            </a:fld>
            <a:endParaRPr lang="sr-Latn-ME"/>
          </a:p>
        </p:txBody>
      </p:sp>
    </p:spTree>
    <p:extLst>
      <p:ext uri="{BB962C8B-B14F-4D97-AF65-F5344CB8AC3E}">
        <p14:creationId xmlns:p14="http://schemas.microsoft.com/office/powerpoint/2010/main" val="310051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3D41459-632C-4905-B828-D85346828E33}" type="datetimeFigureOut">
              <a:rPr lang="sr-Latn-ME" smtClean="0"/>
              <a:t>10.2.2025.</a:t>
            </a:fld>
            <a:endParaRPr lang="sr-Latn-ME"/>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sr-Latn-ME"/>
          </a:p>
        </p:txBody>
      </p:sp>
      <p:sp>
        <p:nvSpPr>
          <p:cNvPr id="6" name="Slide Number Placeholder 5"/>
          <p:cNvSpPr>
            <a:spLocks noGrp="1"/>
          </p:cNvSpPr>
          <p:nvPr>
            <p:ph type="sldNum" sz="quarter" idx="12"/>
          </p:nvPr>
        </p:nvSpPr>
        <p:spPr>
          <a:xfrm>
            <a:off x="8604504" y="5211060"/>
            <a:ext cx="2112264" cy="228600"/>
          </a:xfrm>
        </p:spPr>
        <p:txBody>
          <a:bodyPr/>
          <a:lstStyle/>
          <a:p>
            <a:fld id="{0B49629D-AAFE-4406-A5F9-1CF03260EEB3}" type="slidenum">
              <a:rPr lang="sr-Latn-ME" smtClean="0"/>
              <a:t>‹#›</a:t>
            </a:fld>
            <a:endParaRPr lang="sr-Latn-ME"/>
          </a:p>
        </p:txBody>
      </p:sp>
    </p:spTree>
    <p:extLst>
      <p:ext uri="{BB962C8B-B14F-4D97-AF65-F5344CB8AC3E}">
        <p14:creationId xmlns:p14="http://schemas.microsoft.com/office/powerpoint/2010/main" val="427443195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D41459-632C-4905-B828-D85346828E33}" type="datetimeFigureOut">
              <a:rPr lang="sr-Latn-ME" smtClean="0"/>
              <a:t>10.2.2025.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0B49629D-AAFE-4406-A5F9-1CF03260EEB3}" type="slidenum">
              <a:rPr lang="sr-Latn-ME" smtClean="0"/>
              <a:t>‹#›</a:t>
            </a:fld>
            <a:endParaRPr lang="sr-Latn-ME"/>
          </a:p>
        </p:txBody>
      </p:sp>
    </p:spTree>
    <p:extLst>
      <p:ext uri="{BB962C8B-B14F-4D97-AF65-F5344CB8AC3E}">
        <p14:creationId xmlns:p14="http://schemas.microsoft.com/office/powerpoint/2010/main" val="45105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D41459-632C-4905-B828-D85346828E33}" type="datetimeFigureOut">
              <a:rPr lang="sr-Latn-ME" smtClean="0"/>
              <a:t>10.2.2025.</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0B49629D-AAFE-4406-A5F9-1CF03260EEB3}" type="slidenum">
              <a:rPr lang="sr-Latn-ME" smtClean="0"/>
              <a:t>‹#›</a:t>
            </a:fld>
            <a:endParaRPr lang="sr-Latn-ME"/>
          </a:p>
        </p:txBody>
      </p:sp>
    </p:spTree>
    <p:extLst>
      <p:ext uri="{BB962C8B-B14F-4D97-AF65-F5344CB8AC3E}">
        <p14:creationId xmlns:p14="http://schemas.microsoft.com/office/powerpoint/2010/main" val="261092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D41459-632C-4905-B828-D85346828E33}" type="datetimeFigureOut">
              <a:rPr lang="sr-Latn-ME" smtClean="0"/>
              <a:t>10.2.2025.</a:t>
            </a:fld>
            <a:endParaRPr lang="sr-Latn-ME"/>
          </a:p>
        </p:txBody>
      </p:sp>
      <p:sp>
        <p:nvSpPr>
          <p:cNvPr id="4" name="Footer Placeholder 3"/>
          <p:cNvSpPr>
            <a:spLocks noGrp="1"/>
          </p:cNvSpPr>
          <p:nvPr>
            <p:ph type="ftr" sz="quarter" idx="11"/>
          </p:nvPr>
        </p:nvSpPr>
        <p:spPr/>
        <p:txBody>
          <a:bodyPr/>
          <a:lstStyle/>
          <a:p>
            <a:endParaRPr lang="sr-Latn-ME"/>
          </a:p>
        </p:txBody>
      </p:sp>
      <p:sp>
        <p:nvSpPr>
          <p:cNvPr id="5" name="Slide Number Placeholder 4"/>
          <p:cNvSpPr>
            <a:spLocks noGrp="1"/>
          </p:cNvSpPr>
          <p:nvPr>
            <p:ph type="sldNum" sz="quarter" idx="12"/>
          </p:nvPr>
        </p:nvSpPr>
        <p:spPr/>
        <p:txBody>
          <a:bodyPr/>
          <a:lstStyle/>
          <a:p>
            <a:fld id="{0B49629D-AAFE-4406-A5F9-1CF03260EEB3}" type="slidenum">
              <a:rPr lang="sr-Latn-ME" smtClean="0"/>
              <a:t>‹#›</a:t>
            </a:fld>
            <a:endParaRPr lang="sr-Latn-ME"/>
          </a:p>
        </p:txBody>
      </p:sp>
    </p:spTree>
    <p:extLst>
      <p:ext uri="{BB962C8B-B14F-4D97-AF65-F5344CB8AC3E}">
        <p14:creationId xmlns:p14="http://schemas.microsoft.com/office/powerpoint/2010/main" val="1520477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41459-632C-4905-B828-D85346828E33}" type="datetimeFigureOut">
              <a:rPr lang="sr-Latn-ME" smtClean="0"/>
              <a:t>10.2.2025.</a:t>
            </a:fld>
            <a:endParaRPr lang="sr-Latn-ME"/>
          </a:p>
        </p:txBody>
      </p:sp>
      <p:sp>
        <p:nvSpPr>
          <p:cNvPr id="3" name="Footer Placeholder 2"/>
          <p:cNvSpPr>
            <a:spLocks noGrp="1"/>
          </p:cNvSpPr>
          <p:nvPr>
            <p:ph type="ftr" sz="quarter" idx="11"/>
          </p:nvPr>
        </p:nvSpPr>
        <p:spPr/>
        <p:txBody>
          <a:bodyPr/>
          <a:lstStyle/>
          <a:p>
            <a:endParaRPr lang="sr-Latn-ME"/>
          </a:p>
        </p:txBody>
      </p:sp>
      <p:sp>
        <p:nvSpPr>
          <p:cNvPr id="4" name="Slide Number Placeholder 3"/>
          <p:cNvSpPr>
            <a:spLocks noGrp="1"/>
          </p:cNvSpPr>
          <p:nvPr>
            <p:ph type="sldNum" sz="quarter" idx="12"/>
          </p:nvPr>
        </p:nvSpPr>
        <p:spPr/>
        <p:txBody>
          <a:bodyPr/>
          <a:lstStyle/>
          <a:p>
            <a:fld id="{0B49629D-AAFE-4406-A5F9-1CF03260EEB3}" type="slidenum">
              <a:rPr lang="sr-Latn-ME" smtClean="0"/>
              <a:t>‹#›</a:t>
            </a:fld>
            <a:endParaRPr lang="sr-Latn-ME"/>
          </a:p>
        </p:txBody>
      </p:sp>
    </p:spTree>
    <p:extLst>
      <p:ext uri="{BB962C8B-B14F-4D97-AF65-F5344CB8AC3E}">
        <p14:creationId xmlns:p14="http://schemas.microsoft.com/office/powerpoint/2010/main" val="2934483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93D41459-632C-4905-B828-D85346828E33}" type="datetimeFigureOut">
              <a:rPr lang="sr-Latn-ME" smtClean="0"/>
              <a:t>10.2.2025.</a:t>
            </a:fld>
            <a:endParaRPr lang="sr-Latn-ME"/>
          </a:p>
        </p:txBody>
      </p:sp>
      <p:sp>
        <p:nvSpPr>
          <p:cNvPr id="9" name="Footer Placeholder 8"/>
          <p:cNvSpPr>
            <a:spLocks noGrp="1"/>
          </p:cNvSpPr>
          <p:nvPr>
            <p:ph type="ftr" sz="quarter" idx="11"/>
          </p:nvPr>
        </p:nvSpPr>
        <p:spPr/>
        <p:txBody>
          <a:bodyPr/>
          <a:lstStyle>
            <a:lvl1pPr algn="r">
              <a:defRPr/>
            </a:lvl1pPr>
          </a:lstStyle>
          <a:p>
            <a:endParaRPr lang="sr-Latn-ME"/>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B49629D-AAFE-4406-A5F9-1CF03260EEB3}" type="slidenum">
              <a:rPr lang="sr-Latn-ME" smtClean="0"/>
              <a:t>‹#›</a:t>
            </a:fld>
            <a:endParaRPr lang="sr-Latn-ME"/>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1844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3D41459-632C-4905-B828-D85346828E33}" type="datetimeFigureOut">
              <a:rPr lang="sr-Latn-ME" smtClean="0"/>
              <a:t>10.2.2025.</a:t>
            </a:fld>
            <a:endParaRPr lang="sr-Latn-ME"/>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sr-Latn-ME"/>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B49629D-AAFE-4406-A5F9-1CF03260EEB3}" type="slidenum">
              <a:rPr lang="sr-Latn-ME" smtClean="0"/>
              <a:t>‹#›</a:t>
            </a:fld>
            <a:endParaRPr lang="sr-Latn-ME"/>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198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3D41459-632C-4905-B828-D85346828E33}" type="datetimeFigureOut">
              <a:rPr lang="sr-Latn-ME" smtClean="0"/>
              <a:t>10.2.2025.</a:t>
            </a:fld>
            <a:endParaRPr lang="sr-Latn-ME"/>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sr-Latn-ME"/>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B49629D-AAFE-4406-A5F9-1CF03260EEB3}" type="slidenum">
              <a:rPr lang="sr-Latn-ME" smtClean="0"/>
              <a:t>‹#›</a:t>
            </a:fld>
            <a:endParaRPr lang="sr-Latn-ME"/>
          </a:p>
        </p:txBody>
      </p:sp>
    </p:spTree>
    <p:extLst>
      <p:ext uri="{BB962C8B-B14F-4D97-AF65-F5344CB8AC3E}">
        <p14:creationId xmlns:p14="http://schemas.microsoft.com/office/powerpoint/2010/main" val="35718926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urbanizem@tuzi.org.me" TargetMode="External"/><Relationship Id="rId2" Type="http://schemas.openxmlformats.org/officeDocument/2006/relationships/hyperlink" Target="https://view.officeapps.live.com/op/view.aspx?src=https%3A%2F%2Finvestintuzi.me%2Fwp-content%2Fuploads%2F2024%2F07%2FZahtjev-za-izdavanje-upotrebne-dozvole.docx&amp;wdOrigin=BROWSELIN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6FB1-0758-4C1A-BEE5-FE51A6B3F4BF}"/>
              </a:ext>
            </a:extLst>
          </p:cNvPr>
          <p:cNvSpPr>
            <a:spLocks noGrp="1"/>
          </p:cNvSpPr>
          <p:nvPr>
            <p:ph type="ctrTitle"/>
          </p:nvPr>
        </p:nvSpPr>
        <p:spPr/>
        <p:txBody>
          <a:bodyPr>
            <a:normAutofit/>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DESCRIPTION OF THE CONSTRUCTION APPLICATION PROCEDURE</a:t>
            </a:r>
            <a:br>
              <a:rPr lang="sr-Latn-ME"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br>
              <a:rPr lang="sr-Latn-ME"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br>
              <a:rPr lang="sr-Latn-ME" sz="1800" dirty="0">
                <a:effectLst/>
                <a:latin typeface="Calibri" panose="020F0502020204030204" pitchFamily="34" charset="0"/>
                <a:ea typeface="Calibri" panose="020F0502020204030204" pitchFamily="34" charset="0"/>
                <a:cs typeface="Times New Roman" panose="02020603050405020304" pitchFamily="18" charset="0"/>
              </a:rPr>
            </a:br>
            <a:br>
              <a:rPr lang="sr-Latn-ME" sz="1800" dirty="0">
                <a:effectLst/>
                <a:latin typeface="Calibri" panose="020F0502020204030204" pitchFamily="34" charset="0"/>
                <a:ea typeface="Calibri" panose="020F0502020204030204" pitchFamily="34" charset="0"/>
                <a:cs typeface="Times New Roman" panose="02020603050405020304" pitchFamily="18" charset="0"/>
              </a:rPr>
            </a:br>
            <a:endParaRPr lang="sr-Latn-ME" dirty="0"/>
          </a:p>
        </p:txBody>
      </p:sp>
      <p:sp>
        <p:nvSpPr>
          <p:cNvPr id="3" name="Subtitle 2">
            <a:extLst>
              <a:ext uri="{FF2B5EF4-FFF2-40B4-BE49-F238E27FC236}">
                <a16:creationId xmlns:a16="http://schemas.microsoft.com/office/drawing/2014/main" id="{9C03D4D4-73A0-4301-B64A-DCD2B9B3036A}"/>
              </a:ext>
            </a:extLst>
          </p:cNvPr>
          <p:cNvSpPr>
            <a:spLocks noGrp="1"/>
          </p:cNvSpPr>
          <p:nvPr>
            <p:ph type="subTitle" idx="1"/>
          </p:nvPr>
        </p:nvSpPr>
        <p:spPr/>
        <p:txBody>
          <a:bodyPr/>
          <a:lstStyle/>
          <a:p>
            <a:r>
              <a:rPr lang="en-US" dirty="0"/>
              <a:t>Municipality of Tuzi</a:t>
            </a:r>
            <a:endParaRPr lang="sr-Latn-ME" dirty="0"/>
          </a:p>
        </p:txBody>
      </p:sp>
      <p:pic>
        <p:nvPicPr>
          <p:cNvPr id="4" name="Picture 3">
            <a:extLst>
              <a:ext uri="{FF2B5EF4-FFF2-40B4-BE49-F238E27FC236}">
                <a16:creationId xmlns:a16="http://schemas.microsoft.com/office/drawing/2014/main" id="{C3F7EE5B-1C86-4BD5-AD79-F05FB666799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6300" y="3009900"/>
            <a:ext cx="1242874" cy="1214962"/>
          </a:xfrm>
          <a:prstGeom prst="rect">
            <a:avLst/>
          </a:prstGeom>
          <a:noFill/>
          <a:ln>
            <a:noFill/>
          </a:ln>
        </p:spPr>
      </p:pic>
    </p:spTree>
    <p:extLst>
      <p:ext uri="{BB962C8B-B14F-4D97-AF65-F5344CB8AC3E}">
        <p14:creationId xmlns:p14="http://schemas.microsoft.com/office/powerpoint/2010/main" val="263254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024A2-15CF-436F-ABB8-CBB545785717}"/>
              </a:ext>
            </a:extLst>
          </p:cNvPr>
          <p:cNvSpPr>
            <a:spLocks noGrp="1"/>
          </p:cNvSpPr>
          <p:nvPr>
            <p:ph type="title"/>
          </p:nvPr>
        </p:nvSpPr>
        <p:spPr/>
        <p:txBody>
          <a:bodyPr>
            <a:normAutofit/>
          </a:bodyPr>
          <a:lstStyle/>
          <a:p>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Request for issuance for urban and technical conditions-UTC</a:t>
            </a:r>
            <a:endParaRPr lang="sr-Latn-ME" sz="3600" dirty="0"/>
          </a:p>
        </p:txBody>
      </p:sp>
      <p:sp>
        <p:nvSpPr>
          <p:cNvPr id="3" name="Content Placeholder 2">
            <a:extLst>
              <a:ext uri="{FF2B5EF4-FFF2-40B4-BE49-F238E27FC236}">
                <a16:creationId xmlns:a16="http://schemas.microsoft.com/office/drawing/2014/main" id="{FB517978-2BDC-445F-A54B-D683C0898D52}"/>
              </a:ext>
            </a:extLst>
          </p:cNvPr>
          <p:cNvSpPr>
            <a:spLocks noGrp="1"/>
          </p:cNvSpPr>
          <p:nvPr>
            <p:ph idx="1"/>
          </p:nvPr>
        </p:nvSpPr>
        <p:spPr/>
        <p:txBody>
          <a:bodyPr>
            <a:normAutofit/>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party submits a request for the issuance of UTC - conditions on the prescribed form. The application form can be downloaded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here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or at the archives of the Municipality of Tuzi. </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request is accompanied by:</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-proof of payment of the administrative fee in the amount of €2.00 for the submitted application to the bank account of the Municipality of Tuzi No. 530-3376777-71</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proof of payment of the fee for issuing urban-technical conditions in the amount of €50.00, to the budget account of the Municipality of Tuzi No. 530-337777-71</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All information on the status of the case can be obtained by e-mail: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3"/>
              </a:rPr>
              <a:t>urbanizem@tuzi.org.me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or directly at the offices of the Secretariat for Urban Planning of the Municipality of Tuzi</a:t>
            </a:r>
          </a:p>
          <a:p>
            <a:pPr marL="0" indent="0">
              <a:buNone/>
            </a:pPr>
            <a:endParaRPr lang="sr-Latn-ME" dirty="0"/>
          </a:p>
          <a:p>
            <a:endParaRPr lang="sr-Latn-ME" dirty="0"/>
          </a:p>
          <a:p>
            <a:endParaRPr lang="sr-Latn-ME" dirty="0"/>
          </a:p>
          <a:p>
            <a:endParaRPr lang="sr-Latn-ME" dirty="0"/>
          </a:p>
          <a:p>
            <a:endParaRPr lang="sr-Latn-ME" dirty="0"/>
          </a:p>
          <a:p>
            <a:endParaRPr lang="sr-Latn-ME" dirty="0"/>
          </a:p>
          <a:p>
            <a:endParaRPr lang="sr-Latn-ME" dirty="0"/>
          </a:p>
          <a:p>
            <a:pPr marL="0" indent="0">
              <a:buNone/>
            </a:pPr>
            <a:endParaRPr lang="sr-Latn-ME" dirty="0"/>
          </a:p>
        </p:txBody>
      </p:sp>
    </p:spTree>
    <p:extLst>
      <p:ext uri="{BB962C8B-B14F-4D97-AF65-F5344CB8AC3E}">
        <p14:creationId xmlns:p14="http://schemas.microsoft.com/office/powerpoint/2010/main" val="2971350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15BA5-97C1-4C91-ABC4-3475DA72A264}"/>
              </a:ext>
            </a:extLst>
          </p:cNvPr>
          <p:cNvSpPr>
            <a:spLocks noGrp="1"/>
          </p:cNvSpPr>
          <p:nvPr>
            <p:ph type="title"/>
          </p:nvPr>
        </p:nvSpPr>
        <p:spPr/>
        <p:txBody>
          <a:bodyPr/>
          <a:lstStyle/>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Issuance of UTC</a:t>
            </a:r>
            <a:endParaRPr lang="sr-Latn-ME"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BA73A36-400B-44A9-80EB-B1714F86DF63}"/>
              </a:ext>
            </a:extLst>
          </p:cNvPr>
          <p:cNvSpPr>
            <a:spLocks noGrp="1"/>
          </p:cNvSpPr>
          <p:nvPr>
            <p:ph idx="1"/>
          </p:nvPr>
        </p:nvSpPr>
        <p:spPr>
          <a:xfrm>
            <a:off x="1066800" y="2175028"/>
            <a:ext cx="10058400" cy="3860011"/>
          </a:xfrm>
        </p:spPr>
        <p:txBody>
          <a:bodyPr/>
          <a:lstStyle/>
          <a:p>
            <a:pPr algn="just">
              <a:spcAft>
                <a:spcPts val="1200"/>
              </a:spcAft>
            </a:pPr>
            <a:r>
              <a:rPr lang="en-US" dirty="0">
                <a:latin typeface="Times New Roman" panose="02020603050405020304" pitchFamily="18" charset="0"/>
                <a:ea typeface="Calibri" panose="020F0502020204030204" pitchFamily="34" charset="0"/>
                <a:cs typeface="Times New Roman" panose="02020603050405020304" pitchFamily="18" charset="0"/>
              </a:rPr>
              <a:t>The Government of Montenegro has entrusted the issuance of urban and technical conditions to local governments by Regulation. </a:t>
            </a:r>
          </a:p>
          <a:p>
            <a:pPr algn="just"/>
            <a:r>
              <a:rPr lang="en-US" dirty="0">
                <a:latin typeface="Times New Roman" panose="02020603050405020304" pitchFamily="18" charset="0"/>
                <a:ea typeface="Calibri" panose="020F0502020204030204" pitchFamily="34" charset="0"/>
                <a:cs typeface="Times New Roman" panose="02020603050405020304" pitchFamily="18" charset="0"/>
              </a:rPr>
              <a:t>Urban and technical conditions are issued within 20 days from the date of submission of the request, and the amount of the fee for their issuance is determined by the Government by Regulation. In addition to the data prescribed by the law governing the administrative procedure, the request must also include data on the identification of the cadastral plot.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783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CB145-A5E0-4101-84A8-21C408C25573}"/>
              </a:ext>
            </a:extLst>
          </p:cNvPr>
          <p:cNvSpPr>
            <a:spLocks noGrp="1"/>
          </p:cNvSpPr>
          <p:nvPr>
            <p:ph type="title"/>
          </p:nvPr>
        </p:nvSpPr>
        <p:spPr/>
        <p:txBody>
          <a:bodyPr>
            <a:normAutofit/>
          </a:bodyPr>
          <a:lstStyle/>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Drafting of the conceptual solution and the Main Project</a:t>
            </a:r>
            <a:endParaRPr lang="sr-Latn-ME"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526891D-F6C3-442D-82AC-D8AAA7D6E700}"/>
              </a:ext>
            </a:extLst>
          </p:cNvPr>
          <p:cNvSpPr>
            <a:spLocks noGrp="1"/>
          </p:cNvSpPr>
          <p:nvPr>
            <p:ph idx="1"/>
          </p:nvPr>
        </p:nvSpPr>
        <p:spPr/>
        <p:txBody>
          <a:bodyPr>
            <a:normAutofit/>
          </a:bodyPr>
          <a:lstStyle/>
          <a:p>
            <a:pPr marL="457200" algn="just">
              <a:spcAft>
                <a:spcPts val="12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conceptual design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of the facility is prepared by a licensed company for the preparation of technical documentation and construction of the facility, based on the issued urban and technical conditions</a:t>
            </a:r>
          </a:p>
          <a:p>
            <a:pPr marL="457200" algn="just">
              <a:spcAft>
                <a:spcPts val="12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Request for approval of the conceptual design of the Chief State Architect</a:t>
            </a:r>
            <a:r>
              <a:rPr lang="en-US" sz="1800" dirty="0">
                <a:solidFill>
                  <a:srgbClr val="474747"/>
                </a:solidFill>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or City Architect</a:t>
            </a:r>
          </a:p>
          <a:p>
            <a:pPr marL="457200" algn="just">
              <a:spcAft>
                <a:spcPts val="12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Issuance of approval of the City or Chief State Architect</a:t>
            </a:r>
          </a:p>
          <a:p>
            <a:pPr marL="457200" algn="just">
              <a:spcAft>
                <a:spcPts val="12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Preparation of the Main project design of the Facility</a:t>
            </a:r>
          </a:p>
          <a:p>
            <a:pPr marL="457200" algn="just">
              <a:spcAft>
                <a:spcPts val="12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Main Project Design is prepared by a licensed company for the preparation of technical documentation and construction of the facility</a:t>
            </a:r>
            <a:endParaRPr lang="sr-Latn-ME"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sr-Latn-ME" dirty="0"/>
          </a:p>
        </p:txBody>
      </p:sp>
    </p:spTree>
    <p:extLst>
      <p:ext uri="{BB962C8B-B14F-4D97-AF65-F5344CB8AC3E}">
        <p14:creationId xmlns:p14="http://schemas.microsoft.com/office/powerpoint/2010/main" val="3235092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3DB5F-83D1-49E8-BF9E-E8D61E488869}"/>
              </a:ext>
            </a:extLst>
          </p:cNvPr>
          <p:cNvSpPr>
            <a:spLocks noGrp="1"/>
          </p:cNvSpPr>
          <p:nvPr>
            <p:ph type="title"/>
          </p:nvPr>
        </p:nvSpPr>
        <p:spPr/>
        <p:txBody>
          <a:bodyPr/>
          <a:lstStyle/>
          <a:p>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Audit of the main project</a:t>
            </a:r>
            <a:endParaRPr lang="sr-Latn-ME" dirty="0"/>
          </a:p>
        </p:txBody>
      </p:sp>
      <p:sp>
        <p:nvSpPr>
          <p:cNvPr id="3" name="Content Placeholder 2">
            <a:extLst>
              <a:ext uri="{FF2B5EF4-FFF2-40B4-BE49-F238E27FC236}">
                <a16:creationId xmlns:a16="http://schemas.microsoft.com/office/drawing/2014/main" id="{79FBF46C-7AD9-4476-AB7E-4A2A184E9083}"/>
              </a:ext>
            </a:extLst>
          </p:cNvPr>
          <p:cNvSpPr>
            <a:spLocks noGrp="1"/>
          </p:cNvSpPr>
          <p:nvPr>
            <p:ph idx="1"/>
          </p:nvPr>
        </p:nvSpPr>
        <p:spPr/>
        <p:txBody>
          <a:bodyPr>
            <a:normAutofit/>
          </a:bodyPr>
          <a:lstStyle/>
          <a:p>
            <a:pPr>
              <a:spcAft>
                <a:spcPts val="1200"/>
              </a:spcAft>
            </a:pPr>
            <a:r>
              <a:rPr lang="en-US" dirty="0">
                <a:latin typeface="Times New Roman" panose="02020603050405020304" pitchFamily="18" charset="0"/>
                <a:cs typeface="Times New Roman" panose="02020603050405020304" pitchFamily="18" charset="0"/>
              </a:rPr>
              <a:t>Auditor (a company licensed for auditing technical documentation and performing professional supervision), which is obliged to assess whether the Main Project has been prepared in accordance with the issued Urban-Technical Conditions and the Conceptual Design for which the consent of the Chief City Architect has been obtained.</a:t>
            </a:r>
          </a:p>
          <a:p>
            <a:pPr>
              <a:spcAft>
                <a:spcPts val="1200"/>
              </a:spcAft>
            </a:pPr>
            <a:r>
              <a:rPr lang="en-US" dirty="0">
                <a:latin typeface="Times New Roman" panose="02020603050405020304" pitchFamily="18" charset="0"/>
                <a:cs typeface="Times New Roman" panose="02020603050405020304" pitchFamily="18" charset="0"/>
              </a:rPr>
              <a:t>The auditor is obliged to obtain, on behalf of the investor, the necessary consents that are issued for technical documentation under special regulations, as well as a copy of the plan and the real estate certificate for the plot in question. The authorities that issue the aforementioned consents, as well as a copy of the plan and the real estate certificate, are obliged to submit them to the auditor electronically signed without reimbursement of costs within 15 days from the date of submission of the request</a:t>
            </a:r>
            <a:endParaRPr lang="sr-Latn-M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460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A04085-F86C-49D3-98DD-E9366FC8F916}"/>
              </a:ext>
            </a:extLst>
          </p:cNvPr>
          <p:cNvSpPr>
            <a:spLocks noGrp="1"/>
          </p:cNvSpPr>
          <p:nvPr>
            <p:ph idx="1"/>
          </p:nvPr>
        </p:nvSpPr>
        <p:spPr>
          <a:xfrm>
            <a:off x="1066800" y="1429304"/>
            <a:ext cx="10058400" cy="4605735"/>
          </a:xfrm>
        </p:spPr>
        <p:txBody>
          <a:bodyPr>
            <a:normAutofit/>
          </a:bodyPr>
          <a:lstStyle/>
          <a:p>
            <a:pPr marL="27432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Auditor's statement that the facility can be built based on the main project</a:t>
            </a:r>
          </a:p>
          <a:p>
            <a:pPr marL="457200" algn="just">
              <a:spcAft>
                <a:spcPts val="12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Auditor - a company licensed to audit technical documentation and perform professional supervision company licensed to prepare technical documentation and construction Concluding a contract with professional supervision</a:t>
            </a:r>
            <a:endParaRPr lang="sr-Latn-ME"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Concluding a contract with a contractor</a:t>
            </a:r>
            <a:endParaRPr lang="sr-Latn-ME"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spcAft>
                <a:spcPts val="12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 company licensed to prepare technical documentation and construction</a:t>
            </a:r>
            <a:endParaRPr lang="sr-Latn-ME"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Co</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cluding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 contract with professional supervision</a:t>
            </a:r>
            <a:endParaRPr lang="sr-Latn-ME"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182880" algn="just"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Char char="◦"/>
              <a:tabLst/>
              <a:defRPr/>
            </a:pPr>
            <a:r>
              <a:rPr kumimoji="0" lang="en-US"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 company licensed to perform technical documentation auditing and professional supervision.</a:t>
            </a:r>
            <a:endParaRPr kumimoji="0" lang="sr-Latn-ME" sz="1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0" algn="just"/>
            <a:endParaRPr lang="sr-Latn-M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r-Latn-ME" dirty="0"/>
          </a:p>
        </p:txBody>
      </p:sp>
    </p:spTree>
    <p:extLst>
      <p:ext uri="{BB962C8B-B14F-4D97-AF65-F5344CB8AC3E}">
        <p14:creationId xmlns:p14="http://schemas.microsoft.com/office/powerpoint/2010/main" val="375133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8A16AE-F361-424B-8290-091EB8D400FA}"/>
              </a:ext>
            </a:extLst>
          </p:cNvPr>
          <p:cNvSpPr>
            <a:spLocks noGrp="1"/>
          </p:cNvSpPr>
          <p:nvPr>
            <p:ph idx="1"/>
          </p:nvPr>
        </p:nvSpPr>
        <p:spPr>
          <a:xfrm>
            <a:off x="1066800" y="1269507"/>
            <a:ext cx="10058400" cy="4765533"/>
          </a:xfrm>
        </p:spPr>
        <p:txBody>
          <a:bodyPr>
            <a:normAutofit/>
          </a:bodyPr>
          <a:lstStyle/>
          <a:p>
            <a:pPr marL="0" lvl="0" indent="0" algn="just">
              <a:buNone/>
            </a:pPr>
            <a:r>
              <a:rPr lang="sr-Latn-ME" sz="1800" b="1" dirty="0">
                <a:effectLst/>
                <a:latin typeface="Times New Roman" panose="02020603050405020304" pitchFamily="18" charset="0"/>
                <a:ea typeface="Calibri" panose="020F0502020204030204" pitchFamily="34" charset="0"/>
                <a:cs typeface="Times New Roman" panose="02020603050405020304" pitchFamily="18" charset="0"/>
              </a:rPr>
              <a:t>Application for construction</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investor registers the construction with the Ministry of Spatial Planning, Urbanism and State Property - Directorate for Inspection Supervision and Licensing, 15 days before the start of construction of the facility.</a:t>
            </a:r>
            <a:endParaRPr lang="sr-Latn-ME"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sr-Latn-M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sr-Latn-ME"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Placing an info board at the building site</a:t>
            </a:r>
          </a:p>
          <a:p>
            <a:pPr marL="0" lvl="0" indent="0" algn="jus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 the day of submitting the construction application, the investor is obliged to display a board at the construction site with information about: the investor, designer, auditor, contractor, professional supervision, authorized engineer who managed the preparation of technical documentation, auditor who managed the review of technical documentation, authorized engineer who manages construction and auditor who manages professional supervision, 3D visualization of the facility, or a view of the infrastructure route, etc.</a:t>
            </a:r>
            <a:endParaRPr lang="sr-Latn-ME" dirty="0"/>
          </a:p>
        </p:txBody>
      </p:sp>
    </p:spTree>
    <p:extLst>
      <p:ext uri="{BB962C8B-B14F-4D97-AF65-F5344CB8AC3E}">
        <p14:creationId xmlns:p14="http://schemas.microsoft.com/office/powerpoint/2010/main" val="2894744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78A736-1EAC-4466-B618-E7CEC246DBA1}"/>
              </a:ext>
            </a:extLst>
          </p:cNvPr>
          <p:cNvSpPr>
            <a:spLocks noGrp="1"/>
          </p:cNvSpPr>
          <p:nvPr>
            <p:ph idx="1"/>
          </p:nvPr>
        </p:nvSpPr>
        <p:spPr/>
        <p:txBody>
          <a:bodyPr>
            <a:normAutofit/>
          </a:bodyPr>
          <a:lstStyle/>
          <a:p>
            <a:pPr marL="0" lvl="0" indent="0" algn="jus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Request for registration of the facility in the real estate cadaster</a:t>
            </a:r>
          </a:p>
          <a:p>
            <a:pPr marL="0" lvl="0" indent="0" algn="just">
              <a:buNone/>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Aft>
                <a:spcPts val="1200"/>
              </a:spcAft>
              <a:buNone/>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Submitted to the Real Estate Administration - Regional Unit Podgorica</a:t>
            </a:r>
            <a:endParaRPr lang="sr-Latn-ME" sz="1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200"/>
              </a:spcAft>
            </a:pPr>
            <a:r>
              <a:rPr lang="en-US" dirty="0">
                <a:latin typeface="Times New Roman" panose="02020603050405020304" pitchFamily="18" charset="0"/>
                <a:cs typeface="Times New Roman" panose="02020603050405020304" pitchFamily="18" charset="0"/>
              </a:rPr>
              <a:t>The investor builds the facility based on the construction application and documentation prescribed by the Law on Spatial Planning and Construction of Facilities.</a:t>
            </a:r>
          </a:p>
          <a:p>
            <a:r>
              <a:rPr lang="en-US" dirty="0">
                <a:latin typeface="Times New Roman" panose="02020603050405020304" pitchFamily="18" charset="0"/>
                <a:cs typeface="Times New Roman" panose="02020603050405020304" pitchFamily="18" charset="0"/>
              </a:rPr>
              <a:t>The investor is the person who submits the application and documentation for the construction or installation of the facility, prescribed by this Law</a:t>
            </a:r>
            <a:endParaRPr lang="sr-Latn-M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7202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257</TotalTime>
  <Words>763</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Century Gothic</vt:lpstr>
      <vt:lpstr>Garamond</vt:lpstr>
      <vt:lpstr>Times New Roman</vt:lpstr>
      <vt:lpstr>Savon</vt:lpstr>
      <vt:lpstr>DESCRIPTION OF THE CONSTRUCTION APPLICATION PROCEDURE      </vt:lpstr>
      <vt:lpstr>Request for issuance for urban and technical conditions-UTC</vt:lpstr>
      <vt:lpstr>Issuance of UTC</vt:lpstr>
      <vt:lpstr>Drafting of the conceptual solution and the Main Project</vt:lpstr>
      <vt:lpstr>Audit of the main project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OPIS PROCEDURE PRIJAVE GRAĐENJA</dc:title>
  <dc:creator>Adela Bahovic</dc:creator>
  <cp:lastModifiedBy>Lejla Djokovic</cp:lastModifiedBy>
  <cp:revision>5</cp:revision>
  <dcterms:created xsi:type="dcterms:W3CDTF">2024-07-03T07:10:40Z</dcterms:created>
  <dcterms:modified xsi:type="dcterms:W3CDTF">2025-02-10T12:19:23Z</dcterms:modified>
</cp:coreProperties>
</file>