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2" r:id="rId6"/>
    <p:sldId id="267" r:id="rId7"/>
    <p:sldId id="272" r:id="rId8"/>
    <p:sldId id="264" r:id="rId9"/>
    <p:sldId id="274" r:id="rId10"/>
    <p:sldId id="266" r:id="rId11"/>
    <p:sldId id="276" r:id="rId12"/>
    <p:sldId id="277" r:id="rId13"/>
    <p:sldId id="275" r:id="rId14"/>
    <p:sldId id="279" r:id="rId15"/>
    <p:sldId id="280" r:id="rId16"/>
    <p:sldId id="278" r:id="rId17"/>
    <p:sldId id="282" r:id="rId18"/>
    <p:sldId id="283" r:id="rId19"/>
    <p:sldId id="286" r:id="rId20"/>
    <p:sldId id="284" r:id="rId21"/>
    <p:sldId id="285" r:id="rId22"/>
    <p:sldId id="287" r:id="rId23"/>
    <p:sldId id="288" r:id="rId24"/>
    <p:sldId id="289" r:id="rId25"/>
    <p:sldId id="292" r:id="rId26"/>
    <p:sldId id="293" r:id="rId27"/>
    <p:sldId id="291" r:id="rId28"/>
    <p:sldId id="294" r:id="rId29"/>
    <p:sldId id="295" r:id="rId30"/>
    <p:sldId id="296" r:id="rId31"/>
    <p:sldId id="297" r:id="rId32"/>
    <p:sldId id="270" r:id="rId33"/>
  </p:sldIdLst>
  <p:sldSz cx="18288000" cy="10287000"/>
  <p:notesSz cx="6858000" cy="9144000"/>
  <p:embeddedFontLst>
    <p:embeddedFont>
      <p:font typeface="Cormorant Garamond Bold" panose="020B0604020202020204" charset="0"/>
      <p:regular r:id="rId35"/>
    </p:embeddedFont>
    <p:embeddedFont>
      <p:font typeface="Cormorant Garamond Bold Italics" panose="020B0604020202020204" charset="0"/>
      <p:regular r:id="rId36"/>
    </p:embeddedFont>
    <p:embeddedFont>
      <p:font typeface="Cormorant Garamond Italics" panose="020B0604020202020204" charset="0"/>
      <p:regular r:id="rId37"/>
    </p:embeddedFont>
    <p:embeddedFont>
      <p:font typeface="Glacial Indifference" panose="020B0604020202020204" charset="0"/>
      <p:regular r:id="rId38"/>
    </p:embeddedFont>
    <p:embeddedFont>
      <p:font typeface="Glacial Indifference Bol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37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A8F2D-F1B3-42A1-9C57-0A0DE45D1A6A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2403F-186F-4996-8CCD-0325058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403F-186F-4996-8CCD-032505818C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3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403F-186F-4996-8CCD-032505818C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7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403F-186F-4996-8CCD-032505818C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3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403F-186F-4996-8CCD-032505818C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403F-186F-4996-8CCD-032505818C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3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403F-186F-4996-8CCD-032505818C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58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403F-186F-4996-8CCD-032505818C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50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403F-186F-4996-8CCD-032505818C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403F-186F-4996-8CCD-032505818C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83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403F-186F-4996-8CCD-032505818C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7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2403F-186F-4996-8CCD-032505818C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9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2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2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2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2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4" r="-220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3809790" y="5826116"/>
            <a:ext cx="4478210" cy="4478210"/>
          </a:xfrm>
          <a:custGeom>
            <a:avLst/>
            <a:gdLst/>
            <a:ahLst/>
            <a:cxnLst/>
            <a:rect l="l" t="t" r="r" b="b"/>
            <a:pathLst>
              <a:path w="4478210" h="4478210">
                <a:moveTo>
                  <a:pt x="4478210" y="0"/>
                </a:moveTo>
                <a:lnTo>
                  <a:pt x="0" y="0"/>
                </a:lnTo>
                <a:lnTo>
                  <a:pt x="0" y="4478210"/>
                </a:lnTo>
                <a:lnTo>
                  <a:pt x="4478210" y="4478210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08093" y="3649157"/>
            <a:ext cx="10368096" cy="2581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30000"/>
              </a:lnSpc>
            </a:pPr>
            <a:r>
              <a:rPr lang="en-US" sz="4400" b="1" dirty="0" err="1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Istraživanje</a:t>
            </a:r>
            <a:r>
              <a:rPr lang="en-US" sz="4400" b="1" dirty="0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 o </a:t>
            </a:r>
            <a:r>
              <a:rPr lang="en-US" sz="4400" b="1" dirty="0" err="1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poslovnom</a:t>
            </a:r>
            <a:r>
              <a:rPr lang="en-US" sz="4400" b="1" dirty="0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 </a:t>
            </a:r>
            <a:r>
              <a:rPr lang="en-US" sz="4400" b="1" dirty="0" err="1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ambijentu</a:t>
            </a:r>
            <a:r>
              <a:rPr lang="en-US" sz="4400" b="1" dirty="0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 </a:t>
            </a:r>
            <a:r>
              <a:rPr lang="en-US" sz="4400" b="1" dirty="0" err="1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i</a:t>
            </a:r>
            <a:r>
              <a:rPr lang="en-US" sz="4400" b="1" dirty="0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 </a:t>
            </a:r>
            <a:r>
              <a:rPr lang="en-US" sz="4400" b="1" dirty="0" err="1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kadrovskim</a:t>
            </a:r>
            <a:r>
              <a:rPr lang="en-US" sz="4400" b="1" dirty="0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 </a:t>
            </a:r>
            <a:r>
              <a:rPr lang="en-US" sz="4400" b="1" dirty="0" err="1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potrebama</a:t>
            </a:r>
            <a:r>
              <a:rPr lang="en-US" sz="4400" b="1" dirty="0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 </a:t>
            </a:r>
            <a:r>
              <a:rPr lang="en-US" sz="4400" b="1" dirty="0" err="1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privrednih</a:t>
            </a:r>
            <a:r>
              <a:rPr lang="en-US" sz="4400" b="1" dirty="0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 </a:t>
            </a:r>
            <a:r>
              <a:rPr lang="en-US" sz="4400" b="1" dirty="0" err="1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subjektata</a:t>
            </a:r>
            <a:r>
              <a:rPr lang="en-US" sz="4400" b="1" dirty="0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 </a:t>
            </a:r>
            <a:r>
              <a:rPr lang="en-US" sz="4400" b="1" dirty="0" err="1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na</a:t>
            </a:r>
            <a:r>
              <a:rPr lang="en-US" sz="4400" b="1" dirty="0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 </a:t>
            </a:r>
            <a:r>
              <a:rPr lang="en-US" sz="4400" b="1" dirty="0" err="1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teritoriji</a:t>
            </a:r>
            <a:r>
              <a:rPr lang="en-US" sz="4400" b="1" dirty="0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 </a:t>
            </a:r>
            <a:endParaRPr lang="sr-Latn-ME" sz="4400" b="1" dirty="0">
              <a:solidFill>
                <a:srgbClr val="2D3880"/>
              </a:solidFill>
              <a:latin typeface="Cormorant Garamond Italics"/>
              <a:ea typeface="Cormorant Garamond Italics"/>
              <a:cs typeface="Cormorant Garamond Italics"/>
              <a:sym typeface="Cormorant Garamond Italics"/>
            </a:endParaRPr>
          </a:p>
          <a:p>
            <a:pPr marL="0" lvl="0" indent="0" algn="ctr">
              <a:lnSpc>
                <a:spcPct val="130000"/>
              </a:lnSpc>
            </a:pPr>
            <a:r>
              <a:rPr lang="en-US" sz="4400" b="1" dirty="0" err="1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opštine</a:t>
            </a:r>
            <a:r>
              <a:rPr lang="en-US" sz="4400" b="1" dirty="0">
                <a:solidFill>
                  <a:srgbClr val="2D3880"/>
                </a:solidFill>
                <a:latin typeface="Cormorant Garamond Italics"/>
                <a:ea typeface="Cormorant Garamond Italics"/>
                <a:cs typeface="Cormorant Garamond Italics"/>
                <a:sym typeface="Cormorant Garamond Italics"/>
              </a:rPr>
              <a:t> Tuzi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08093" y="6813281"/>
            <a:ext cx="1036809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sr-Latn-ME" sz="3200" dirty="0">
                <a:solidFill>
                  <a:srgbClr val="2D3880"/>
                </a:solidFill>
                <a:latin typeface="Glacial Indifference Bold" panose="020B0604020202020204" charset="0"/>
                <a:ea typeface="Glacial Indifference"/>
                <a:cs typeface="Glacial Indifference"/>
                <a:sym typeface="Glacial Indifference"/>
              </a:rPr>
              <a:t>Rezultati istra</a:t>
            </a:r>
            <a:r>
              <a:rPr lang="sr-Latn-ME" sz="3200" b="1" dirty="0">
                <a:solidFill>
                  <a:srgbClr val="2D3880"/>
                </a:solidFill>
                <a:latin typeface="Glacial Indifference Bold" panose="020B0604020202020204" charset="0"/>
                <a:ea typeface="Glacial Indifference"/>
                <a:cs typeface="Glacial Indifference"/>
                <a:sym typeface="Glacial Indifference"/>
              </a:rPr>
              <a:t>ž</a:t>
            </a:r>
            <a:r>
              <a:rPr lang="sr-Latn-ME" sz="3200" dirty="0">
                <a:solidFill>
                  <a:srgbClr val="2D3880"/>
                </a:solidFill>
                <a:latin typeface="Glacial Indifference Bold" panose="020B0604020202020204" charset="0"/>
                <a:ea typeface="Glacial Indifference"/>
                <a:cs typeface="Glacial Indifference"/>
                <a:sym typeface="Glacial Indifference"/>
              </a:rPr>
              <a:t>ivanja</a:t>
            </a:r>
            <a:endParaRPr lang="en-US" sz="3200" dirty="0">
              <a:solidFill>
                <a:srgbClr val="2D3880"/>
              </a:solidFill>
              <a:latin typeface="Glacial Indifference Bold" panose="020B0604020202020204" charset="0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74854" y="2145505"/>
            <a:ext cx="3150292" cy="111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Komuna</a:t>
            </a:r>
            <a:r>
              <a:rPr lang="en-US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 </a:t>
            </a:r>
            <a:r>
              <a:rPr lang="en-US" sz="32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Tuzit</a:t>
            </a:r>
            <a:r>
              <a:rPr lang="en-US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endParaRPr lang="sr-Latn-ME" sz="32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</a:t>
            </a:r>
            <a:r>
              <a:rPr lang="sr-Latn-ME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ština Tuzi</a:t>
            </a:r>
            <a:endParaRPr lang="en-US" sz="32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08093" y="7527376"/>
            <a:ext cx="1036809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sr-Latn-ME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01.</a:t>
            </a:r>
            <a:r>
              <a:rPr lang="en-US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sr-Latn-ME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septembar</a:t>
            </a:r>
            <a:r>
              <a:rPr lang="en-US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2024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1925123" y="2221779"/>
            <a:ext cx="0" cy="5843443"/>
          </a:xfrm>
          <a:prstGeom prst="line">
            <a:avLst/>
          </a:prstGeom>
          <a:ln w="57150" cap="flat">
            <a:solidFill>
              <a:srgbClr val="2D388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53184-3D30-CB5E-5973-48F5430DC8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63303"/>
            <a:ext cx="1692000" cy="169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87794" y="64770"/>
            <a:ext cx="3700206" cy="3803950"/>
          </a:xfrm>
          <a:custGeom>
            <a:avLst/>
            <a:gdLst/>
            <a:ahLst/>
            <a:cxnLst/>
            <a:rect l="l" t="t" r="r" b="b"/>
            <a:pathLst>
              <a:path w="3700206" h="3803950">
                <a:moveTo>
                  <a:pt x="0" y="0"/>
                </a:moveTo>
                <a:lnTo>
                  <a:pt x="3700206" y="0"/>
                </a:lnTo>
                <a:lnTo>
                  <a:pt x="3700206" y="3803950"/>
                </a:lnTo>
                <a:lnTo>
                  <a:pt x="0" y="3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895350"/>
            <a:ext cx="129921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Podrška razvoju preduzetništva i biznisa 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78936" y="2647431"/>
            <a:ext cx="7016355" cy="678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Prema mišljenju nešto više od polovine privrednika, postojeća podrška razvoju predzetništva i biznisa je zadovoljavajuća, dok nešto manje od pola smatra da postoji prostor za unapređenje. 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Najveći broj ispitanika (50,8%) je istakao da bi im najviše značila finansijska podrška (subvencije, poreske olakšiće, grantovi, beskamatni krediti i sl.) za unapređenje poslovanja, dok se kao drugi najznačajni faktor navodi unapređenje infrastrukture, od čega čak 9,2% je navelo više parking mijesta. 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Takođe, ispitanici smatraju da je potrebna bolja saradnja sa lokalnom samoupravom i veće uključivanje lokalne radove.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A93BA8-2E31-453C-21BB-792F9DD78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907709"/>
            <a:ext cx="6108497" cy="612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22301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Efikasnost lokalne samouprave i administratvne procedure 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06465D-1F6B-0B37-C685-0E83ADBD4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400300"/>
            <a:ext cx="6120000" cy="61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D053B3-288F-CC9A-9F08-8541AE37E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954" y="2628900"/>
            <a:ext cx="6120000" cy="61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B55729-78E4-9906-00B9-18DB6AAD2BB3}"/>
              </a:ext>
            </a:extLst>
          </p:cNvPr>
          <p:cNvSpPr txBox="1"/>
          <p:nvPr/>
        </p:nvSpPr>
        <p:spPr>
          <a:xfrm>
            <a:off x="1219200" y="8883482"/>
            <a:ext cx="16154400" cy="920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30000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Mali procenat ispitanika je naveo da su komplikovane administrativne procedure navodeći: uopšteno sve, građevinske dozvole (UT uslovi – nema DUP-a), procedure za preduzetništvo i sporost administracije.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97474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28700" y="895350"/>
            <a:ext cx="13838519" cy="1131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Predvidljivost troškova poslovanja na lokalnom nivou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2762595"/>
            <a:ext cx="7810500" cy="2587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Predvidljivost troškova poslovanja je jedan od ključnih aspekata za efikasno upravljanje poslovanje i planiranjem razvoja, stvarajući stabilan ambijent i povjerenje investitora. 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Rezultati istraživanja pokazuju da manje od polovine privrednika (44,6%) smatra da je predvidljivost troškova na lokalnom nivou zadovoljavajuća.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029CB-201A-BC1E-2DCC-0DDEB78A2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2745277"/>
            <a:ext cx="6120000" cy="61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C2796C-25DC-742C-5DE3-769B90AF2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7" y="5380815"/>
            <a:ext cx="7128000" cy="4198997"/>
          </a:xfrm>
          <a:prstGeom prst="rect">
            <a:avLst/>
          </a:prstGeom>
        </p:spPr>
      </p:pic>
      <p:sp>
        <p:nvSpPr>
          <p:cNvPr id="2" name="Freeform 4">
            <a:extLst>
              <a:ext uri="{FF2B5EF4-FFF2-40B4-BE49-F238E27FC236}">
                <a16:creationId xmlns:a16="http://schemas.microsoft.com/office/drawing/2014/main" id="{D75CE758-9EA2-FCE7-41D5-387A554C68BE}"/>
              </a:ext>
            </a:extLst>
          </p:cNvPr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658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87794" y="64770"/>
            <a:ext cx="3700206" cy="3803950"/>
          </a:xfrm>
          <a:custGeom>
            <a:avLst/>
            <a:gdLst/>
            <a:ahLst/>
            <a:cxnLst/>
            <a:rect l="l" t="t" r="r" b="b"/>
            <a:pathLst>
              <a:path w="3700206" h="3803950">
                <a:moveTo>
                  <a:pt x="0" y="0"/>
                </a:moveTo>
                <a:lnTo>
                  <a:pt x="3700206" y="0"/>
                </a:lnTo>
                <a:lnTo>
                  <a:pt x="3700206" y="3803950"/>
                </a:lnTo>
                <a:lnTo>
                  <a:pt x="0" y="3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895350"/>
            <a:ext cx="7571652" cy="111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Komunalne usluge</a:t>
            </a:r>
            <a:endParaRPr lang="en-US" sz="4000" dirty="0">
              <a:solidFill>
                <a:srgbClr val="2D3880"/>
              </a:solidFill>
              <a:latin typeface="Cormorant Garamond Bold" panose="020B060402020202020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2001" y="2705100"/>
            <a:ext cx="5791200" cy="625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Kavalitetna komunalna infrastruktura i komunalne usluge predstavljaju osnov za pokretanje i razvoj biznisa.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Prema ocjenama privrednika najveći stepen zadovoljstva je izražen u dijelu usluga vodosnabdijevanja, upravljanja javnom rasvjetom i snabdjevanja električnom energijom.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Najmanji stepen zadovoljstva izražen je u dijelu usluga upravljanja otpadnim i atmosferskim vodama i lokalnom prevozu putnika.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732609-B52B-24F0-26A7-A9D770BFB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983" y="2745308"/>
            <a:ext cx="1063955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0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87794" y="64770"/>
            <a:ext cx="3700206" cy="3803950"/>
          </a:xfrm>
          <a:custGeom>
            <a:avLst/>
            <a:gdLst/>
            <a:ahLst/>
            <a:cxnLst/>
            <a:rect l="l" t="t" r="r" b="b"/>
            <a:pathLst>
              <a:path w="3700206" h="3803950">
                <a:moveTo>
                  <a:pt x="0" y="0"/>
                </a:moveTo>
                <a:lnTo>
                  <a:pt x="3700206" y="0"/>
                </a:lnTo>
                <a:lnTo>
                  <a:pt x="3700206" y="3803950"/>
                </a:lnTo>
                <a:lnTo>
                  <a:pt x="0" y="3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895350"/>
            <a:ext cx="7571652" cy="111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Komunalne usluge - cijene</a:t>
            </a:r>
            <a:endParaRPr lang="en-US" sz="4000" dirty="0">
              <a:solidFill>
                <a:srgbClr val="2D3880"/>
              </a:solidFill>
              <a:latin typeface="Cormorant Garamond Bold" panose="020B060402020202020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2000" y="2705100"/>
            <a:ext cx="6248399" cy="310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Prema ocjenama ispitanika u pogledu cijena komunalnih usluga/taksi, privrednici su najzadovoljniji cijenom usluge vodosnabdijevanja, dok su najmanje zadovoljnji visinom cijena za sakupljanje komunalnog otpada i visinom komunalnih taksi.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B1A815-1F51-B4F9-E615-2DBC210C6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124873"/>
            <a:ext cx="7920000" cy="4752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D40A9F-86B7-03A6-DB48-CECDA0E8C4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104098"/>
            <a:ext cx="9396000" cy="21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28700" y="895350"/>
            <a:ext cx="13838519" cy="1131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Građevninske dozvole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2762595"/>
            <a:ext cx="7429500" cy="6072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Svega 18,5% ispitanika je imalo iskustva u proceduri pribavljanja građevinske dozvole. 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Najveći broj ispitanika (58,3%) je ocijenio proceduru i vrijeme za dobijanje građevinske dozvole kao zadovoljavajuću, kao djelimično zadovoljavajuću 16,7%, dok je 25,0% ispitanika ocijenilo kao nezadovoljavajuće.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Takođe, sa prosječnom ocjenom od 3,58 može se zaključiti da troškovi pribavljanja građevinske dozvole ne predstavljaju značajnu prepreku.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Ipak, najzanačajnije prepreke prilikom pribavljanja građevinske dozvole predstavljaju: nedostatak planske dokumentacije (44,4%), nejasne procedure (33,3%), dug period dobijanja dozvola (33,3%), nedostatak informacija o potrebnoj dokumentaciji (22,2%) i dr.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7BBDA-558E-2970-3E26-5275D8FDA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909913"/>
            <a:ext cx="8172000" cy="5447151"/>
          </a:xfrm>
          <a:prstGeom prst="rect">
            <a:avLst/>
          </a:prstGeom>
        </p:spPr>
      </p:pic>
      <p:sp>
        <p:nvSpPr>
          <p:cNvPr id="2" name="Freeform 4">
            <a:extLst>
              <a:ext uri="{FF2B5EF4-FFF2-40B4-BE49-F238E27FC236}">
                <a16:creationId xmlns:a16="http://schemas.microsoft.com/office/drawing/2014/main" id="{882CC576-CEC2-BAFB-2A66-A8B28C1B4D3C}"/>
              </a:ext>
            </a:extLst>
          </p:cNvPr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020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49691" y="5981700"/>
            <a:ext cx="7163313" cy="3338241"/>
            <a:chOff x="0" y="0"/>
            <a:chExt cx="9551084" cy="445098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5092" b="15092"/>
            <a:stretch>
              <a:fillRect/>
            </a:stretch>
          </p:blipFill>
          <p:spPr>
            <a:xfrm>
              <a:off x="0" y="0"/>
              <a:ext cx="9551084" cy="4450988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4587794" y="64770"/>
            <a:ext cx="3700206" cy="3803950"/>
          </a:xfrm>
          <a:custGeom>
            <a:avLst/>
            <a:gdLst/>
            <a:ahLst/>
            <a:cxnLst/>
            <a:rect l="l" t="t" r="r" b="b"/>
            <a:pathLst>
              <a:path w="3700206" h="3803950">
                <a:moveTo>
                  <a:pt x="0" y="0"/>
                </a:moveTo>
                <a:lnTo>
                  <a:pt x="3700206" y="0"/>
                </a:lnTo>
                <a:lnTo>
                  <a:pt x="3700206" y="3803950"/>
                </a:lnTo>
                <a:lnTo>
                  <a:pt x="0" y="3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05200" y="967059"/>
            <a:ext cx="8627397" cy="1233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sr-Latn-ME" sz="7200" dirty="0">
                <a:solidFill>
                  <a:srgbClr val="2D3880"/>
                </a:solidFill>
                <a:latin typeface="Cormorant Garamond Bol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Tržište rada - zaposleni</a:t>
            </a:r>
            <a:endParaRPr lang="en-US" sz="7200" dirty="0">
              <a:solidFill>
                <a:srgbClr val="2D3880"/>
              </a:solidFill>
              <a:latin typeface="Cormorant Garamond Bold" panose="020B060402020202020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77400" y="2728979"/>
            <a:ext cx="7016355" cy="3100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Analizom tržišta rada prikazana je struktura radne snage, odnosno zaposlenih u preduzećima u pogledu stručnih kvalifikacija, vrsti poslova i potrebnih vještina.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Prema rezultatima istraživanja, najveći broj radnika je zaposlen u sektoru djelatnosti trgovine na veliko i malo i usluga smještaja i hrane.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79F77D-B818-961E-BDBF-BE4DDC455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00908"/>
              </p:ext>
            </p:extLst>
          </p:nvPr>
        </p:nvGraphicFramePr>
        <p:xfrm>
          <a:off x="1028699" y="2907709"/>
          <a:ext cx="8114898" cy="53441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573259">
                  <a:extLst>
                    <a:ext uri="{9D8B030D-6E8A-4147-A177-3AD203B41FA5}">
                      <a16:colId xmlns:a16="http://schemas.microsoft.com/office/drawing/2014/main" val="13041522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50104321"/>
                    </a:ext>
                  </a:extLst>
                </a:gridCol>
                <a:gridCol w="1865239">
                  <a:extLst>
                    <a:ext uri="{9D8B030D-6E8A-4147-A177-3AD203B41FA5}">
                      <a16:colId xmlns:a16="http://schemas.microsoft.com/office/drawing/2014/main" val="4146552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8000" algn="l"/>
                      <a:r>
                        <a:rPr lang="sr-Latn-ME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Sektor djelatnosti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(%)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5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Poljoprivreda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šumarstvo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ribarstvo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1555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B.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Vađenje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ruda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kamena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605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C.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Prerađivačka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industrija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0424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Građevinarstvo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0764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Trgovina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veliko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trgovina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malo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popravka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motornih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vozila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motocikala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46,9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0499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Saobraćaj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skladištenje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34048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nn-NO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I. Usluge smještaja i ishrane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27,1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269116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Stručne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naučne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tehničke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djelatnosti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590177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Administrativne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pomoćne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uslužne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djelatnosti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158083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Ostale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uslužne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djelatnosti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190142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sr-Latn-ME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Ukupno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r-Latn-ME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277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1215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62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22301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Zaposleni prema stepenu stručne spreme i vrsti posla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7CB28-F5AE-B991-C4D8-EEB552793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55463"/>
              </p:ext>
            </p:extLst>
          </p:nvPr>
        </p:nvGraphicFramePr>
        <p:xfrm>
          <a:off x="1028700" y="3086100"/>
          <a:ext cx="15316196" cy="591034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05198">
                  <a:extLst>
                    <a:ext uri="{9D8B030D-6E8A-4147-A177-3AD203B41FA5}">
                      <a16:colId xmlns:a16="http://schemas.microsoft.com/office/drawing/2014/main" val="89170824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527487186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161903462"/>
                    </a:ext>
                  </a:extLst>
                </a:gridCol>
                <a:gridCol w="1360714">
                  <a:extLst>
                    <a:ext uri="{9D8B030D-6E8A-4147-A177-3AD203B41FA5}">
                      <a16:colId xmlns:a16="http://schemas.microsoft.com/office/drawing/2014/main" val="268015884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838303902"/>
                    </a:ext>
                  </a:extLst>
                </a:gridCol>
                <a:gridCol w="1333502">
                  <a:extLst>
                    <a:ext uri="{9D8B030D-6E8A-4147-A177-3AD203B41FA5}">
                      <a16:colId xmlns:a16="http://schemas.microsoft.com/office/drawing/2014/main" val="1908074353"/>
                    </a:ext>
                  </a:extLst>
                </a:gridCol>
                <a:gridCol w="1638296">
                  <a:extLst>
                    <a:ext uri="{9D8B030D-6E8A-4147-A177-3AD203B41FA5}">
                      <a16:colId xmlns:a16="http://schemas.microsoft.com/office/drawing/2014/main" val="1970431582"/>
                    </a:ext>
                  </a:extLst>
                </a:gridCol>
              </a:tblGrid>
              <a:tr h="519545">
                <a:tc>
                  <a:txBody>
                    <a:bodyPr/>
                    <a:lstStyle/>
                    <a:p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Stručna sprema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(%)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Vrsta posla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(%)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800090"/>
                  </a:ext>
                </a:extLst>
              </a:tr>
              <a:tr h="51954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Nezavršena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osnovna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osnovna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Rukovodioci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direktori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manadžeri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7151965"/>
                  </a:ext>
                </a:extLst>
              </a:tr>
              <a:tr h="51954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Polukvalifikovani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radnici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Stručnjaci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visokim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obrazovanjem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1800975"/>
                  </a:ext>
                </a:extLst>
              </a:tr>
              <a:tr h="51954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(III)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Tehničari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slična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zanimanja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63604979"/>
                  </a:ext>
                </a:extLst>
              </a:tr>
              <a:tr h="51954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(IV)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Administrativni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službenici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210860"/>
                  </a:ext>
                </a:extLst>
              </a:tr>
              <a:tr h="51954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Viša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Lične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usluge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6539743"/>
                  </a:ext>
                </a:extLst>
              </a:tr>
              <a:tr h="51954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 (180 ECTS)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Ugostiteljska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trgovačka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zanimanja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5060393"/>
                  </a:ext>
                </a:extLst>
              </a:tr>
              <a:tr h="51954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nl-N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Specijalističke/Diplomske studije (240 ECTS)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Zanatlije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2961598"/>
                  </a:ext>
                </a:extLst>
              </a:tr>
              <a:tr h="51954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Magistarske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Rukovaoci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mašina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monteri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5251502"/>
                  </a:ext>
                </a:extLst>
              </a:tr>
              <a:tr h="51954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Doktorat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Jednostavna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zanimanja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881784"/>
                  </a:ext>
                </a:extLst>
              </a:tr>
              <a:tr h="519545">
                <a:tc>
                  <a:txBody>
                    <a:bodyPr/>
                    <a:lstStyle/>
                    <a:p>
                      <a:pPr marL="108000" algn="l" fontAlgn="t"/>
                      <a:r>
                        <a:rPr lang="sr-Latn-ME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Ukupno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sr-Latn-ME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Ukupno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562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91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87794" y="64770"/>
            <a:ext cx="3700206" cy="3803950"/>
          </a:xfrm>
          <a:custGeom>
            <a:avLst/>
            <a:gdLst/>
            <a:ahLst/>
            <a:cxnLst/>
            <a:rect l="l" t="t" r="r" b="b"/>
            <a:pathLst>
              <a:path w="3700206" h="3803950">
                <a:moveTo>
                  <a:pt x="0" y="0"/>
                </a:moveTo>
                <a:lnTo>
                  <a:pt x="3700206" y="0"/>
                </a:lnTo>
                <a:lnTo>
                  <a:pt x="3700206" y="3803950"/>
                </a:lnTo>
                <a:lnTo>
                  <a:pt x="0" y="3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699" y="895350"/>
            <a:ext cx="11666705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it-IT" sz="4000" dirty="0">
                <a:solidFill>
                  <a:srgbClr val="2D3880"/>
                </a:solidFill>
                <a:latin typeface="Cormorant Garamond Bol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Zaposleni prema vrsti </a:t>
            </a:r>
            <a:r>
              <a:rPr lang="sr-Latn-ME" sz="4000" dirty="0">
                <a:solidFill>
                  <a:srgbClr val="2D3880"/>
                </a:solidFill>
                <a:latin typeface="Cormorant Garamond Bol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radnog odnosa</a:t>
            </a:r>
            <a:endParaRPr lang="it-IT" sz="4000" dirty="0">
              <a:solidFill>
                <a:srgbClr val="2D3880"/>
              </a:solidFill>
              <a:latin typeface="Cormorant Garamond Bold" panose="020B060402020202020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79255" y="2907709"/>
            <a:ext cx="7016355" cy="205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Prema rezultatima istraživanja, nešto manje od 3/5 čine zaposlenih lica sa ugovorom na neodređeno vrijeme, dok 2/5 čine zaposleni sa ugovorom na određeno vrijeme. 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1600E-7569-8072-0708-2C7451CF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70" y="2628900"/>
            <a:ext cx="6120000" cy="61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B71F80-610C-8A96-FE84-8178ECE754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55" y="5105400"/>
            <a:ext cx="6696000" cy="44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9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28700" y="895350"/>
            <a:ext cx="13838519" cy="1131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Potrebna znanja i vještine - obuke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2762595"/>
            <a:ext cx="8420100" cy="5636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Istraživanjem obuhvaćene su karakteristike postojeće rade snage tj. zaposlenih u privrednim subjektima. 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Predstavnici privrednog sektora upitani su koja znanja i vještine je potrebno dodatno unaprijediti kod postojećih zaposlenih.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Prema rezultatima istraživanja 86,2% ispitanika smatra da zaposleni treba da unaprijede neko znanje ili vještinu kroz obuke, dok svega 13,8% ispitanika nije iskazalo potrebu za obukama zaposlenih.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Predložene obuke su podijeljene na dvije grupe radnika: radnici tipa A (stručnjaci sa visokim obrazovanje) i radnici tipa B (kvalifikovani radnici sa srednjom srtučnom spremom).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Od ukupnog broja predloženih obuka, 89,1% se odnosi na radnike tipa B, dok se 10,9% obuka odnosi na radnike tipa A. 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0BA1B-640F-2CFA-B9D8-0AEEBD605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543500"/>
            <a:ext cx="4800000" cy="7200000"/>
          </a:xfrm>
          <a:prstGeom prst="rect">
            <a:avLst/>
          </a:prstGeom>
        </p:spPr>
      </p:pic>
      <p:sp>
        <p:nvSpPr>
          <p:cNvPr id="2" name="Freeform 4">
            <a:extLst>
              <a:ext uri="{FF2B5EF4-FFF2-40B4-BE49-F238E27FC236}">
                <a16:creationId xmlns:a16="http://schemas.microsoft.com/office/drawing/2014/main" id="{39B32857-4D78-8C9E-A4F7-3EA8CC1FAA40}"/>
              </a:ext>
            </a:extLst>
          </p:cNvPr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1196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5796756"/>
            <a:ext cx="5703543" cy="4490244"/>
          </a:xfrm>
          <a:custGeom>
            <a:avLst/>
            <a:gdLst/>
            <a:ahLst/>
            <a:cxnLst/>
            <a:rect l="l" t="t" r="r" b="b"/>
            <a:pathLst>
              <a:path w="5703543" h="4490244">
                <a:moveTo>
                  <a:pt x="0" y="4490244"/>
                </a:moveTo>
                <a:lnTo>
                  <a:pt x="5703543" y="4490244"/>
                </a:lnTo>
                <a:lnTo>
                  <a:pt x="5703543" y="0"/>
                </a:lnTo>
                <a:lnTo>
                  <a:pt x="0" y="0"/>
                </a:lnTo>
                <a:lnTo>
                  <a:pt x="0" y="44902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87794" y="6483050"/>
            <a:ext cx="3700206" cy="3803950"/>
          </a:xfrm>
          <a:custGeom>
            <a:avLst/>
            <a:gdLst/>
            <a:ahLst/>
            <a:cxnLst/>
            <a:rect l="l" t="t" r="r" b="b"/>
            <a:pathLst>
              <a:path w="3700206" h="3803950">
                <a:moveTo>
                  <a:pt x="0" y="0"/>
                </a:moveTo>
                <a:lnTo>
                  <a:pt x="3700206" y="0"/>
                </a:lnTo>
                <a:lnTo>
                  <a:pt x="3700206" y="3803950"/>
                </a:lnTo>
                <a:lnTo>
                  <a:pt x="0" y="3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86379" y="895350"/>
            <a:ext cx="12715243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sr-Latn-ME" sz="7200" dirty="0">
                <a:solidFill>
                  <a:srgbClr val="2D3880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Sadržaj</a:t>
            </a:r>
            <a:endParaRPr lang="en-US" sz="7200" dirty="0">
              <a:solidFill>
                <a:srgbClr val="2D3880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786379" y="3029301"/>
            <a:ext cx="842787" cy="84278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86379" y="4157838"/>
            <a:ext cx="842787" cy="8427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786379" y="5286375"/>
            <a:ext cx="842787" cy="84278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786379" y="6414912"/>
            <a:ext cx="842787" cy="84278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04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494202" y="3029301"/>
            <a:ext cx="842787" cy="84278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05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494202" y="4157838"/>
            <a:ext cx="842787" cy="84278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06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494202" y="5286375"/>
            <a:ext cx="842787" cy="84278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388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07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837582" y="3164945"/>
            <a:ext cx="49550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sr-Latn-ME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Pozadina istraživanja</a:t>
            </a:r>
            <a:endParaRPr lang="en-US" sz="32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837582" y="4293482"/>
            <a:ext cx="49550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sr-Latn-ME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Ključni izazovi</a:t>
            </a:r>
            <a:endParaRPr lang="en-US" sz="32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37582" y="5417431"/>
            <a:ext cx="49550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sr-Latn-ME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Metodologija</a:t>
            </a:r>
            <a:endParaRPr lang="en-US" sz="32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3837582" y="6541381"/>
            <a:ext cx="49550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sr-Latn-ME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Poslovni ambijent</a:t>
            </a:r>
            <a:endParaRPr lang="en-US" sz="32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546539" y="3153197"/>
            <a:ext cx="49550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sr-Latn-ME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Tržište rada - zaposleni</a:t>
            </a:r>
            <a:endParaRPr lang="en-US" sz="32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545406" y="4293482"/>
            <a:ext cx="49562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sr-Latn-ME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Tržište rada - projekcije</a:t>
            </a:r>
            <a:endParaRPr lang="en-US" sz="32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545406" y="5422019"/>
            <a:ext cx="49562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sr-Latn-ME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Obrazovanje i saradnja</a:t>
            </a:r>
            <a:endParaRPr lang="en-US" sz="32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22301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Obuke za postojeće zaposlene – radnici tipa A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6E6D32-02F3-976E-28D9-DE6134342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6156"/>
              </p:ext>
            </p:extLst>
          </p:nvPr>
        </p:nvGraphicFramePr>
        <p:xfrm>
          <a:off x="1028700" y="2990853"/>
          <a:ext cx="15697200" cy="665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9514921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9079802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195238910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58299955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216939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957495437"/>
                    </a:ext>
                  </a:extLst>
                </a:gridCol>
              </a:tblGrid>
              <a:tr h="492369">
                <a:tc>
                  <a:txBody>
                    <a:bodyPr/>
                    <a:lstStyle/>
                    <a:p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Obuka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(%)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Obuka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(%)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365738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Poslovna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komunikacija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trgovina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7095412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Organizacione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sposobnosti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Upravljanje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proizvodnji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649799687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Poznavanje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računaru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Upravljanje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kvalitetom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standardi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28873669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Poznavanje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engleskog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jezika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Upravljanje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ljudskim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resursima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59094502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Poznavanje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drugog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stranog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jezika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Priprema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biznis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plana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7463773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Tržišni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trendovi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regulativa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Informacione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tehnologije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35837948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Marketing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prodaja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Strateško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planiranje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8175863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Uvoz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izvoz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povezana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znanja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vještine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Zaštita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životne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sredine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standardi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9601236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Finansijski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menadžment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pl-PL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Osnovna znanja i vještine potrebna za radno mjesto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97402052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Računovodstvo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pl-PL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Napredna znanja i vještine potrebna za radno mjesto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07701458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Upravljanje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troškovima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Druga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znanja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vještine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03773643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Razvoj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proizvoda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sr-Latn-ME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Ukupno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3138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198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22301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Obuke za postojeće zaposlene – radnici tipa B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6E6D32-02F3-976E-28D9-DE6134342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540669"/>
              </p:ext>
            </p:extLst>
          </p:nvPr>
        </p:nvGraphicFramePr>
        <p:xfrm>
          <a:off x="1028700" y="2990853"/>
          <a:ext cx="15697200" cy="665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9514921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9079802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195238910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58299955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216939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957495437"/>
                    </a:ext>
                  </a:extLst>
                </a:gridCol>
              </a:tblGrid>
              <a:tr h="492369">
                <a:tc>
                  <a:txBody>
                    <a:bodyPr/>
                    <a:lstStyle/>
                    <a:p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Obuka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(%)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Obuka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(%)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365738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Poslovna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komunikacija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trgovina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7095412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Organizacione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sposobnosti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Upravljanje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proizvodnji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649799687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Poznavanje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računaru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Upravljanje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kvalitetom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standardi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28873669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Poznavanje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engleskog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jezika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Upravljanje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ljudskim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resursima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59094502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Poznavanje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drugog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stranog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jezika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Priprema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biznis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plana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7463773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Tržišni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trendovi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regulativa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Informacione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tehnologije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35837948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Marketing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prodaja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Strateško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planiranje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8175863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Uvoz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izvoz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povezana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znanja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vještine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Zaštita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životne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sredine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standardi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9601236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Finansijski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menadžment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pl-PL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Osnovna znanja i vještine potrebna za radno mjesto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97402052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Računovodstvo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pl-PL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Napredna znanja i vještine potrebna za radno mjesto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07701458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Upravljanje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troškovima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Druga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znanja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vještine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03773643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Razvoj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proizvoda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sr-Latn-ME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Ukupno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3138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57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87794" y="64770"/>
            <a:ext cx="3700206" cy="3803950"/>
          </a:xfrm>
          <a:custGeom>
            <a:avLst/>
            <a:gdLst/>
            <a:ahLst/>
            <a:cxnLst/>
            <a:rect l="l" t="t" r="r" b="b"/>
            <a:pathLst>
              <a:path w="3700206" h="3803950">
                <a:moveTo>
                  <a:pt x="0" y="0"/>
                </a:moveTo>
                <a:lnTo>
                  <a:pt x="3700206" y="0"/>
                </a:lnTo>
                <a:lnTo>
                  <a:pt x="3700206" y="3803950"/>
                </a:lnTo>
                <a:lnTo>
                  <a:pt x="0" y="3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19693" y="732753"/>
            <a:ext cx="11468101" cy="1233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sr-Latn-ME" sz="7200" dirty="0">
                <a:solidFill>
                  <a:srgbClr val="2D3880"/>
                </a:solidFill>
                <a:latin typeface="Cormorant Garamond Bold" panose="020B0604020202020204" charset="0"/>
                <a:ea typeface="Cormorant Garamond Bold Italics"/>
                <a:cs typeface="Cormorant Garamond Bold Italics"/>
                <a:sym typeface="Cormorant Garamond Bold Italics"/>
              </a:rPr>
              <a:t>Tržište rada – projekcije</a:t>
            </a:r>
            <a:endParaRPr lang="en-US" sz="7200" dirty="0">
              <a:solidFill>
                <a:srgbClr val="2D3880"/>
              </a:solidFill>
              <a:latin typeface="Cormorant Garamond Bold" panose="020B0604020202020204" charset="0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37069" y="2350421"/>
            <a:ext cx="7548986" cy="310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Projekcije potrebne radne snage i struktura prema vrsti poslova definisana je na osnovu iskazanih potreba privrednih subjekata obuhvaćenih istraživanjem.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Prema rezultatima istraživanja, u narednih dvije godine 80% postojećih privrednih subjekata će imati potrebu za zapošljavanjem novih radnika.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FF4F1-6C2C-17B8-DCE5-45947C716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705" y="2736864"/>
            <a:ext cx="6040373" cy="61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77FD6-C01D-FFA5-0F0B-708E8168A7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9231" r="214" b="5633"/>
          <a:stretch/>
        </p:blipFill>
        <p:spPr>
          <a:xfrm>
            <a:off x="1437069" y="5600700"/>
            <a:ext cx="6336000" cy="40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15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22301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Potreba za radnom snagom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34F97-EFC3-6B7C-9C6A-2382C6AA9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107" y="3009900"/>
            <a:ext cx="6051748" cy="6120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557AAB-F680-E7F2-67CF-27C887612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6630"/>
              </p:ext>
            </p:extLst>
          </p:nvPr>
        </p:nvGraphicFramePr>
        <p:xfrm>
          <a:off x="8077200" y="3525572"/>
          <a:ext cx="9220200" cy="441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261676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7561994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8747426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14883947"/>
                    </a:ext>
                  </a:extLst>
                </a:gridCol>
              </a:tblGrid>
              <a:tr h="510088">
                <a:tc rowSpan="2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Odgovori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Procenat slučajeva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249658"/>
                  </a:ext>
                </a:extLst>
              </a:tr>
              <a:tr h="5100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268020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Nezainteresovanost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37,2%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330405"/>
                  </a:ext>
                </a:extLst>
              </a:tr>
              <a:tr h="84898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Deficitarno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zanimanje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sr-Latn-ME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kadrova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tržištu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rada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34,9%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0886622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Nedostatak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znanja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vještina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6150480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Nedostatak radnog iskustva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511753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Nezadovoljavajući uslovi rada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5068653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Neodgovarajući nivo obrazovanja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816831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7BCE434-C1DF-AA9B-37A3-E0D9324FD079}"/>
              </a:ext>
            </a:extLst>
          </p:cNvPr>
          <p:cNvSpPr txBox="1"/>
          <p:nvPr/>
        </p:nvSpPr>
        <p:spPr>
          <a:xfrm>
            <a:off x="8077200" y="3125462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Razlozi nedostatka radne snage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8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587794" y="64770"/>
            <a:ext cx="3700206" cy="3803950"/>
          </a:xfrm>
          <a:custGeom>
            <a:avLst/>
            <a:gdLst/>
            <a:ahLst/>
            <a:cxnLst/>
            <a:rect l="l" t="t" r="r" b="b"/>
            <a:pathLst>
              <a:path w="3700206" h="3803950">
                <a:moveTo>
                  <a:pt x="0" y="0"/>
                </a:moveTo>
                <a:lnTo>
                  <a:pt x="3700206" y="0"/>
                </a:lnTo>
                <a:lnTo>
                  <a:pt x="3700206" y="3803950"/>
                </a:lnTo>
                <a:lnTo>
                  <a:pt x="0" y="380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47800" y="967059"/>
            <a:ext cx="10684797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Potrebna radna snaga prema sektorima djelatnosti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79F77D-B818-961E-BDBF-BE4DDC455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751142"/>
              </p:ext>
            </p:extLst>
          </p:nvPr>
        </p:nvGraphicFramePr>
        <p:xfrm>
          <a:off x="1477904" y="2705100"/>
          <a:ext cx="8114898" cy="53441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573259">
                  <a:extLst>
                    <a:ext uri="{9D8B030D-6E8A-4147-A177-3AD203B41FA5}">
                      <a16:colId xmlns:a16="http://schemas.microsoft.com/office/drawing/2014/main" val="13041522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50104321"/>
                    </a:ext>
                  </a:extLst>
                </a:gridCol>
                <a:gridCol w="1865239">
                  <a:extLst>
                    <a:ext uri="{9D8B030D-6E8A-4147-A177-3AD203B41FA5}">
                      <a16:colId xmlns:a16="http://schemas.microsoft.com/office/drawing/2014/main" val="4146552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8000" algn="l"/>
                      <a:r>
                        <a:rPr lang="sr-Latn-ME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Sektor djelatnosti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(%)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5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Poljoprivreda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šumarstvo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ribarstvo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555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B.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Vađenje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ruda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kamena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05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C.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Prerađivačka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industrija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424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Građevinarstvo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764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Trgovina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veliko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trgovina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malo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popravka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motornih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vozila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motocikala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499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Saobraćaj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skladištenje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34048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nn-NO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I. Usluge smještaja i ishrane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69116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Stručne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naučne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tehničke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djelatnosti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90177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Administrativne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pomoćne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uslužne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djelatnosti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58083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Ostale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uslužne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djelatnosti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90142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sr-Latn-ME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Ukupno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21531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F514D3F-47C6-4EC5-B2DD-1EB4898412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269" y="2606772"/>
            <a:ext cx="4938000" cy="761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34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31445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Potrebna radna snaga – stručna sprema i način selekcije kadrova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557AAB-F680-E7F2-67CF-27C887612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16623"/>
              </p:ext>
            </p:extLst>
          </p:nvPr>
        </p:nvGraphicFramePr>
        <p:xfrm>
          <a:off x="7696200" y="5553878"/>
          <a:ext cx="9220200" cy="306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261676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7561994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8747426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14883947"/>
                    </a:ext>
                  </a:extLst>
                </a:gridCol>
              </a:tblGrid>
              <a:tr h="510088">
                <a:tc rowSpan="2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Odgovori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Procenat slučajeva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249658"/>
                  </a:ext>
                </a:extLst>
              </a:tr>
              <a:tr h="5100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268020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pPr marL="108000" algn="l" fontAlgn="t"/>
                      <a:r>
                        <a:rPr lang="sr-Latn-M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Putem javnog konkursa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sr-Latn-ME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15,6%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18,5%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08330405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pPr marL="108000" algn="l" fontAlgn="t"/>
                      <a:r>
                        <a:rPr lang="sr-Latn-M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Preko agencije za zapošljavanje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sr-Latn-ME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986150480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pPr marL="108000" algn="l" fontAlgn="t"/>
                      <a:r>
                        <a:rPr lang="sr-Latn-M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 preporuci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sr-Latn-ME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75,3%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89,2%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8511753"/>
                  </a:ext>
                </a:extLst>
              </a:tr>
              <a:tr h="510088">
                <a:tc>
                  <a:txBody>
                    <a:bodyPr/>
                    <a:lstStyle/>
                    <a:p>
                      <a:pPr marL="108000" algn="l" fontAlgn="t"/>
                      <a:r>
                        <a:rPr lang="sr-Latn-M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Ostalo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sr-Latn-ME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350686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7BCE434-C1DF-AA9B-37A3-E0D9324FD079}"/>
              </a:ext>
            </a:extLst>
          </p:cNvPr>
          <p:cNvSpPr txBox="1"/>
          <p:nvPr/>
        </p:nvSpPr>
        <p:spPr>
          <a:xfrm>
            <a:off x="7711440" y="507149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 odabrira i zapošljavanja kadrova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BC4648A-B587-16D9-90F6-F1562F7DAD76}"/>
              </a:ext>
            </a:extLst>
          </p:cNvPr>
          <p:cNvSpPr txBox="1"/>
          <p:nvPr/>
        </p:nvSpPr>
        <p:spPr>
          <a:xfrm>
            <a:off x="7741920" y="2757275"/>
            <a:ext cx="8382000" cy="205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Prema procjenama preduzetnika u narednom periodu će najviše biti tražena radne snaga sa srednjom stručnom spremom.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Istraživanje je pokazalo da privrednici najčešće koriste preporuke prilikom odabira i zapošljavanja kadrova.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EDB099-7643-864B-31A2-CB4B5B057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2757275"/>
            <a:ext cx="602916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27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22301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Potrebna radna snaga – grupe zanimanja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6E6D32-02F3-976E-28D9-DE6134342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57548"/>
              </p:ext>
            </p:extLst>
          </p:nvPr>
        </p:nvGraphicFramePr>
        <p:xfrm>
          <a:off x="1028700" y="2171700"/>
          <a:ext cx="15697200" cy="6719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9514921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9079802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195238910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58299955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216939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957495437"/>
                    </a:ext>
                  </a:extLst>
                </a:gridCol>
              </a:tblGrid>
              <a:tr h="492369">
                <a:tc>
                  <a:txBody>
                    <a:bodyPr/>
                    <a:lstStyle/>
                    <a:p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Grupa zanimanja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(%)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Obuka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(%)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365738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Rukovodioci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direktori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ugostiteljstvu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maloprodaji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srodnim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uslugama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l-PL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Metalska, mašinska i srodna zanatska zanimanja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095412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Stručnjaci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prirodnih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tehničkih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nauka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Električari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elektroničari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9799687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Zdravstveni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stručnjaci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Prerađivači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prehrambenih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proizvoda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drveta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tekstila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ostale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zanatlije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srodna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zanimanja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8873669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pl-PL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Stručnjaci poslovnih usluga i administracije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Rukovaoci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stacioniranim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postrojenjima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mašinama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9094502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Stručnjaci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društvenih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nauka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kulture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it-IT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 Monteri proizvoda, mašina i opreme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463773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Stručni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saradnici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poslovnih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usluga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administracije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Vozači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rukovaoci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pokretnom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mehanizacijom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5837948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pl-PL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Službenici za evidentiranje i obradu numeričkih podataka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pl-PL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 Čistači i pomoćno osoblje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175863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Zanimanja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ličnih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usluga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Jednostavna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zanimanja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poljoprivredi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šumarstvu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ribarstvu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601236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pl-PL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 Zanimanja u trgovini i srodna zanimanja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Pomoćnici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pripremi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hrane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7402052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marL="108000" algn="l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Građevinska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srodna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zanatska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zanimanja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osim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električara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l" fontAlgn="t"/>
                      <a:r>
                        <a:rPr lang="sr-Latn-ME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Ukupno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08000" algn="r" defTabSz="914400" rtl="0" eaLnBrk="1" fontAlgn="t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0770145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09D377-923B-F0F1-5326-3266EC8ABAF7}"/>
              </a:ext>
            </a:extLst>
          </p:cNvPr>
          <p:cNvSpPr txBox="1"/>
          <p:nvPr/>
        </p:nvSpPr>
        <p:spPr>
          <a:xfrm>
            <a:off x="1066800" y="8931396"/>
            <a:ext cx="16154400" cy="920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30000"/>
              </a:lnSpc>
            </a:pP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Posmatrano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prema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podvrstama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u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narednom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periodu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će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najviše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biti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traženi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522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Prodavci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trgovci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u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radnjama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20,9%; 513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Konobari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barmeni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20,9%; 512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Kuvari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10,9%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514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Zanimanja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za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njegu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ljepote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uljepšavanje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srodna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zanimanja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6,0%</a:t>
            </a: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731112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11633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Potrebna radna snaga – znanja, vještine i iskustvo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DBBFBC-112F-AACE-2B32-73D080C78DC5}"/>
              </a:ext>
            </a:extLst>
          </p:cNvPr>
          <p:cNvSpPr txBox="1"/>
          <p:nvPr/>
        </p:nvSpPr>
        <p:spPr>
          <a:xfrm>
            <a:off x="1219200" y="8530564"/>
            <a:ext cx="16154400" cy="139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30000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Za najveći broj zaposlenih nedostatak iskustva ne bi predstavljao prepreku za zapošljavanje, ipak u pojedinim slučajevima nedostatak iskustva na pozicijama menadžera i kuvara ili nedostatak konkretnih vještina poput posjedovanje vozačke za C i D kategoriju predstavlja eliminacioni faktor prilikom zapošljavanja 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FC4A4A-BAC3-5BBB-27C4-A84EF32CC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211604"/>
            <a:ext cx="6051748" cy="61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2011B2-F196-7A97-D66B-89C2FFD01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471" y="2211604"/>
            <a:ext cx="602916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51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420781" y="895350"/>
            <a:ext cx="11446438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sr-Latn-ME" sz="72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Obrazovanje i saradnja</a:t>
            </a:r>
            <a:endParaRPr lang="en-US" sz="72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2762595"/>
            <a:ext cx="7535602" cy="3459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Istraživanjem su sagledanii različiti aspekti obrazovanja, poput kvaliteta obarzovanja na srednjim i viskokoškolskim ustovama, zatim formalnog i neformalnog obrazovanja, te mogućnosti uspostavljanja saradanje sa naučno-istraživačkim i drugim ustanovama.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Reazultati istraživanja pokazuju da su privrednici umjereno zadovoljni, ocjenivši srednje obrazovanje prosječnom ocjenom 3,41, a visoko sa 3,32.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A2013-44D3-4A28-3C78-E3DE2914B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52" y="2731422"/>
            <a:ext cx="8862145" cy="54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F2C3B-70F9-021D-1CF7-FBA215D7A0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5" r="-713" b="13353"/>
          <a:stretch/>
        </p:blipFill>
        <p:spPr>
          <a:xfrm>
            <a:off x="1028700" y="6362700"/>
            <a:ext cx="6743700" cy="3261432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34B1F4CF-41D3-147C-8534-6D7F0E841E1D}"/>
              </a:ext>
            </a:extLst>
          </p:cNvPr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10056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63336" y="662868"/>
            <a:ext cx="11446438" cy="111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sr-Latn-ME" sz="36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Obrazovanje - preporuke</a:t>
            </a:r>
            <a:endParaRPr lang="en-US" sz="36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50636" y="2476500"/>
            <a:ext cx="7886700" cy="4764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Prema mišljenju nezadovoljnih ispatinika nedostaci srednjeg obrazovanja su: neusklađenost planova i programa rada, nedosatak udžbenika i korišćenje skripti, nizak nivo znanja nakon završenih škola, te shodno tome smatraju da je potrebno reformisati sistem obrazovanja.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Kada je u pitanju visoko obrazovanje, kao nedostaci su navedeni veliki broj diploma i potreba njihove provjere, zatim nizak nivo znanja nakon završenih studija, nedostatak praktičnih vještina, nedostatak akademskog kadra i autoriteta, te shodno tome smatraju da je potrebno reformisati sistem obrazovanja.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4C46A-C5D9-6904-B11B-89BF57551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2622308"/>
            <a:ext cx="6984000" cy="4656417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D5E188BA-EDB2-ED41-9D0E-5F34566A7C07}"/>
              </a:ext>
            </a:extLst>
          </p:cNvPr>
          <p:cNvSpPr txBox="1"/>
          <p:nvPr/>
        </p:nvSpPr>
        <p:spPr>
          <a:xfrm>
            <a:off x="1063336" y="7476108"/>
            <a:ext cx="15445664" cy="2148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Ispitanici su stava da u pogledu formalnog obrazovanja potrebno uskladiti formalno znanje sa iskustvom, odnosno praktičnim dijelom. Takođe, istakli su potrebu unapređenja nastavničkog kadra i rukovođenje obrazovnim institucijama.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 dijelu neformalnog obrazovanja, ispitanici smatraju da je potrebno organizovaiti što više specifičnih obuka za posao, uvođenje prakse radi sticanja praktičnog iskustva, te organizovanje seminara i radionica u cilju sticanja vještina i unapređenja postojećeg znanja u određenim oblastima.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5B8D47AA-AC3A-B7BD-2B4D-A58EBCED2895}"/>
              </a:ext>
            </a:extLst>
          </p:cNvPr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73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25420" y="0"/>
            <a:ext cx="9962580" cy="10287000"/>
            <a:chOff x="0" y="0"/>
            <a:chExt cx="1328344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17798" r="17798"/>
            <a:stretch>
              <a:fillRect/>
            </a:stretch>
          </p:blipFill>
          <p:spPr>
            <a:xfrm>
              <a:off x="0" y="0"/>
              <a:ext cx="13283440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3144500" y="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90600"/>
            <a:ext cx="5520700" cy="228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sr-Latn-ME" sz="7200" dirty="0">
                <a:solidFill>
                  <a:srgbClr val="2D3880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Pozadina istraživanja</a:t>
            </a:r>
            <a:endParaRPr lang="en-US" sz="7200" dirty="0">
              <a:solidFill>
                <a:srgbClr val="2D3880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635200"/>
            <a:ext cx="7114797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00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 ciljem ekonomskog razvoja i kreiranja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povoljn</a:t>
            </a: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og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poslovn</a:t>
            </a: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og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okruženj</a:t>
            </a: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Opština Tuzi je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sprov</a:t>
            </a: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istraživanje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poslovnom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ambijentu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kadrovskim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potrebama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privrednih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subjekata</a:t>
            </a: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5967231"/>
            <a:ext cx="7114797" cy="310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00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Razumijevanjem poslovnog okruženja iz ugla privrednika i njihovih potreba, nastoje se adresirati ključni problemi i potrebe za razvoj privrede na lokalnom nivou.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Svrha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ovog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istraživanja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je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prikupljanje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polaznih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informacija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u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cilju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ocjene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postojećeg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stanja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kreiranja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programa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podrške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za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razvoj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biznisa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35255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Saradnja naučno-istraživačkih i akademskih institucija i privrede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BC4648A-B587-16D9-90F6-F1562F7DAD76}"/>
              </a:ext>
            </a:extLst>
          </p:cNvPr>
          <p:cNvSpPr txBox="1"/>
          <p:nvPr/>
        </p:nvSpPr>
        <p:spPr>
          <a:xfrm>
            <a:off x="7239000" y="2757275"/>
            <a:ext cx="9601200" cy="5732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Prema mišljenju nešto manje od 1/4 privrednika u narednom periodu je potrebno intenzivirati saradnju naučno-istraživačkih i akademskih institucija sa privredom.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Kao potencijalni partneri za sradnju prepoznati su fakulteti za infomacione tehnologije (UCG) u dijelu informatike i programiranja, zatim Biotehnički fakutet (UCG) u oblasti poljoprivredne i organske proizvodnje, Fakultet za prehrambenu tehnologiju, bezbjednost hrane i ekologiju (UDG) u dijelu prehrambene industrije, Fakultet za turizam i hotelijerstvo (UCG), kao i Ekonomski i Pravni fakultet (UCG).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Takođe, privrednici su istakli interesovanje za uspostavljanje saradnje sa SMŠ 25. maj Tuzi u cilju uspostavljanja saradnje za različite vidove obuka.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B5539B-B1C7-F065-87FB-327535E7B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0" y="2757275"/>
            <a:ext cx="604037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7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35255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Obuka budućih zaposlenih i način saradnje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BC4648A-B587-16D9-90F6-F1562F7DAD76}"/>
              </a:ext>
            </a:extLst>
          </p:cNvPr>
          <p:cNvSpPr txBox="1"/>
          <p:nvPr/>
        </p:nvSpPr>
        <p:spPr>
          <a:xfrm>
            <a:off x="1219200" y="2907994"/>
            <a:ext cx="7924800" cy="625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Prema rezultatima istraživanja, 3/4 ispitanika je iskazalo spremnost da učestvuje u obukama budućih zaposlenih u cilju sticanja novih znanja i osposobljavanja zaposlenih za radno mjesto.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Najveći broj ispitanika je iskazao spremnost za učešće u obuci novih zaposlenih u vidu saradnje u obuci zaposlenih navedeni su specifičnih obuka (53,1%), zatim organizovanje prakse (26,5%), obuka kod poslodavca (24,5%), sezonski rad (14,3%) i učešće na seminarima (12,2%). 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Ograničena finansijska sredstva u velikoj mjeri utiču na mogućnost stipendiranja učenika ili studenata, tako da ovaj vid razvoja ljudskih resursa nije prepoznat kod privrednika.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B148C-AB9B-B6C6-E45B-5EE14376B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0" y="2951536"/>
            <a:ext cx="604037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23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066628" cy="10287000"/>
          </a:xfrm>
          <a:custGeom>
            <a:avLst/>
            <a:gdLst/>
            <a:ahLst/>
            <a:cxnLst/>
            <a:rect l="l" t="t" r="r" b="b"/>
            <a:pathLst>
              <a:path w="13066628" h="10287000">
                <a:moveTo>
                  <a:pt x="0" y="0"/>
                </a:moveTo>
                <a:lnTo>
                  <a:pt x="13066628" y="0"/>
                </a:lnTo>
                <a:lnTo>
                  <a:pt x="130666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5419727"/>
            <a:ext cx="8115300" cy="193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810"/>
              </a:lnSpc>
            </a:pPr>
            <a:r>
              <a:rPr lang="sr-Latn-ME" sz="8800" dirty="0">
                <a:solidFill>
                  <a:srgbClr val="2D3880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Hvala na pažnji!</a:t>
            </a:r>
            <a:endParaRPr lang="en-US" sz="8800" dirty="0">
              <a:solidFill>
                <a:srgbClr val="2D3880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0" y="7419781"/>
            <a:ext cx="8115300" cy="53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7"/>
              </a:lnSpc>
              <a:spcBef>
                <a:spcPct val="0"/>
              </a:spcBef>
            </a:pPr>
            <a:r>
              <a:rPr lang="en-US" sz="3141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0</a:t>
            </a:r>
            <a:r>
              <a:rPr lang="sr-Latn-ME" sz="3141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</a:t>
            </a:r>
            <a:r>
              <a:rPr lang="en-US" sz="3141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sr-Latn-ME" sz="3141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septembar</a:t>
            </a:r>
            <a:r>
              <a:rPr lang="en-US" sz="3141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08990" y="4565015"/>
            <a:ext cx="3150292" cy="111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sr-Latn-ME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Komuna e Tuzit</a:t>
            </a:r>
          </a:p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sr-Latn-ME" sz="32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Opština Tuzi</a:t>
            </a:r>
            <a:endParaRPr lang="en-US" sz="32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9DE943-706E-F979-2E41-C9A710BD7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26" y="4297500"/>
            <a:ext cx="1692000" cy="169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182390"/>
            <a:ext cx="7328478" cy="3104610"/>
          </a:xfrm>
          <a:custGeom>
            <a:avLst/>
            <a:gdLst/>
            <a:ahLst/>
            <a:cxnLst/>
            <a:rect l="l" t="t" r="r" b="b"/>
            <a:pathLst>
              <a:path w="7328478" h="3104610">
                <a:moveTo>
                  <a:pt x="0" y="0"/>
                </a:moveTo>
                <a:lnTo>
                  <a:pt x="7328478" y="0"/>
                </a:lnTo>
                <a:lnTo>
                  <a:pt x="7328478" y="3104610"/>
                </a:lnTo>
                <a:lnTo>
                  <a:pt x="0" y="3104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77604" y="2663378"/>
            <a:ext cx="1466396" cy="1239104"/>
          </a:xfrm>
          <a:custGeom>
            <a:avLst/>
            <a:gdLst/>
            <a:ahLst/>
            <a:cxnLst/>
            <a:rect l="l" t="t" r="r" b="b"/>
            <a:pathLst>
              <a:path w="1466396" h="1239104">
                <a:moveTo>
                  <a:pt x="0" y="0"/>
                </a:moveTo>
                <a:lnTo>
                  <a:pt x="1466396" y="0"/>
                </a:lnTo>
                <a:lnTo>
                  <a:pt x="1466396" y="1239105"/>
                </a:lnTo>
                <a:lnTo>
                  <a:pt x="0" y="12391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77604" y="4570306"/>
            <a:ext cx="1466396" cy="1466396"/>
          </a:xfrm>
          <a:custGeom>
            <a:avLst/>
            <a:gdLst/>
            <a:ahLst/>
            <a:cxnLst/>
            <a:rect l="l" t="t" r="r" b="b"/>
            <a:pathLst>
              <a:path w="1466396" h="1466396">
                <a:moveTo>
                  <a:pt x="0" y="0"/>
                </a:moveTo>
                <a:lnTo>
                  <a:pt x="1466396" y="0"/>
                </a:lnTo>
                <a:lnTo>
                  <a:pt x="1466396" y="1466396"/>
                </a:lnTo>
                <a:lnTo>
                  <a:pt x="0" y="14663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55388" y="6986920"/>
            <a:ext cx="1466396" cy="1466396"/>
          </a:xfrm>
          <a:custGeom>
            <a:avLst/>
            <a:gdLst/>
            <a:ahLst/>
            <a:cxnLst/>
            <a:rect l="l" t="t" r="r" b="b"/>
            <a:pathLst>
              <a:path w="1466396" h="1466396">
                <a:moveTo>
                  <a:pt x="0" y="0"/>
                </a:moveTo>
                <a:lnTo>
                  <a:pt x="1466396" y="0"/>
                </a:lnTo>
                <a:lnTo>
                  <a:pt x="1466396" y="1466396"/>
                </a:lnTo>
                <a:lnTo>
                  <a:pt x="0" y="14663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895350"/>
            <a:ext cx="795532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7200" dirty="0">
                <a:solidFill>
                  <a:srgbClr val="2D3880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Ključni izazovi</a:t>
            </a:r>
            <a:endParaRPr lang="en-US" sz="7200" dirty="0">
              <a:solidFill>
                <a:srgbClr val="2D3880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539553"/>
            <a:ext cx="5600700" cy="4677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Israživanje ima za cilj da analizira postojeće stanje za bavljenje biznisom na lokalnom nivou sa aspekta privrednika, analizirajući ključne prepreke i izazove sa kojima se susreću privrednici na lokalnom nivou. Cilj istraživanja je identifikovati ključne izazove i potrebe, kako bi se kreiralne politike razvoja i unaprijedio poslovni ambijent.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76338" y="2902358"/>
            <a:ext cx="7582962" cy="152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Cilj istraživanja je da precizira izazove sa kojima se susreću privrednici na lokalnom nivou i ponudi konkretan uvid za njihovo prevazilaženje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76338" y="2539553"/>
            <a:ext cx="7582962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Predmet istra</a:t>
            </a:r>
            <a:r>
              <a:rPr lang="sr-Latn-ME" sz="2400" b="1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ž</a:t>
            </a: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ivanja</a:t>
            </a:r>
            <a:endParaRPr lang="en-US" sz="2400" dirty="0">
              <a:solidFill>
                <a:srgbClr val="2D388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676338" y="4804621"/>
            <a:ext cx="7582962" cy="204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Razumijevanje poslovnog okruženja i potreba poslodavaca u pogledu tržišta rada je ključno za razvoj biznisa i konkurentnosti privrede na lokalnom nivou u uslovima sve veće konkurencije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76338" y="4513156"/>
            <a:ext cx="7582962" cy="40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Zna</a:t>
            </a:r>
            <a:r>
              <a:rPr lang="sr-Latn-ME" sz="2400" b="1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č</a:t>
            </a: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aj istra</a:t>
            </a:r>
            <a:r>
              <a:rPr lang="sr-Latn-ME" sz="2400" b="1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ž</a:t>
            </a: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ivanja</a:t>
            </a:r>
            <a:endParaRPr lang="en-US" sz="2400" dirty="0">
              <a:solidFill>
                <a:srgbClr val="2D388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648695" y="7221235"/>
            <a:ext cx="7582962" cy="257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Kakav je poslovni ambijent za razvoj biznisa i koje su glavne prepreke, kakvo je trenutno tržište rada i vještine zaposlenih, potrebe radne snage u narednom periodu, ocjena sistema obrazovanja i šta je potrebno unaprijediti u cilju obezbjeđivanja adekvatne radne snage</a:t>
            </a:r>
            <a:r>
              <a:rPr lang="en-US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48695" y="6929770"/>
            <a:ext cx="758296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Klju</a:t>
            </a:r>
            <a:r>
              <a:rPr lang="sr-Latn-ME" sz="2400" b="1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č</a:t>
            </a: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na pitanja</a:t>
            </a:r>
            <a:endParaRPr lang="en-US" sz="2400" dirty="0">
              <a:solidFill>
                <a:srgbClr val="2D388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331905" cy="10287000"/>
            <a:chOff x="0" y="0"/>
            <a:chExt cx="166766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7662" cy="2709333"/>
            </a:xfrm>
            <a:custGeom>
              <a:avLst/>
              <a:gdLst/>
              <a:ahLst/>
              <a:cxnLst/>
              <a:rect l="l" t="t" r="r" b="b"/>
              <a:pathLst>
                <a:path w="1667662" h="2709333">
                  <a:moveTo>
                    <a:pt x="0" y="0"/>
                  </a:moveTo>
                  <a:lnTo>
                    <a:pt x="1667662" y="0"/>
                  </a:lnTo>
                  <a:lnTo>
                    <a:pt x="16676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D9D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667662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449607"/>
            <a:ext cx="8115300" cy="5150128"/>
            <a:chOff x="0" y="0"/>
            <a:chExt cx="10820400" cy="686683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2373" b="2373"/>
            <a:stretch>
              <a:fillRect/>
            </a:stretch>
          </p:blipFill>
          <p:spPr>
            <a:xfrm>
              <a:off x="0" y="0"/>
              <a:ext cx="10820400" cy="6866838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9601201" y="0"/>
            <a:ext cx="8686800" cy="10287000"/>
          </a:xfrm>
          <a:custGeom>
            <a:avLst/>
            <a:gdLst/>
            <a:ahLst/>
            <a:cxnLst/>
            <a:rect l="l" t="t" r="r" b="b"/>
            <a:pathLst>
              <a:path w="6714605" h="10287000">
                <a:moveTo>
                  <a:pt x="0" y="0"/>
                </a:moveTo>
                <a:lnTo>
                  <a:pt x="6714605" y="0"/>
                </a:lnTo>
                <a:lnTo>
                  <a:pt x="671460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990600"/>
            <a:ext cx="4955710" cy="113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7200" dirty="0">
                <a:solidFill>
                  <a:srgbClr val="FFFFFF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Met</a:t>
            </a:r>
            <a:r>
              <a:rPr lang="sr-Latn-ME" sz="7200" dirty="0">
                <a:solidFill>
                  <a:srgbClr val="FFFFFF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odologija</a:t>
            </a:r>
            <a:endParaRPr lang="en-US" sz="7200" dirty="0">
              <a:solidFill>
                <a:srgbClr val="FFFFFF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439400" y="2981490"/>
            <a:ext cx="7010399" cy="625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Metoda istraživanja: </a:t>
            </a:r>
            <a:r>
              <a:rPr lang="sr-Latn-ME" sz="2400" dirty="0">
                <a:solidFill>
                  <a:srgbClr val="2D3880"/>
                </a:solidFill>
                <a:latin typeface="Glacial Indifference" panose="020B0604020202020204" charset="0"/>
                <a:ea typeface="Glacial Indifference Bold"/>
                <a:cs typeface="Glacial Indifference Bold"/>
                <a:sym typeface="Glacial Indifference Bold"/>
              </a:rPr>
              <a:t>kvantitativno istraživanje sprovedeno putem direktnog intervjua (licem u lice) putem struktuiranog upitnika 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 Bold" panose="020B0604020202020204" charset="0"/>
                <a:ea typeface="Glacial Indifference Bold"/>
                <a:cs typeface="Glacial Indifference Bold"/>
                <a:sym typeface="Glacial Indifference Bold"/>
              </a:rPr>
              <a:t>Ciljna grupa: </a:t>
            </a:r>
            <a:r>
              <a:rPr lang="sr-Latn-ME" sz="2400" dirty="0">
                <a:solidFill>
                  <a:srgbClr val="2D3880"/>
                </a:solidFill>
                <a:latin typeface="Glacial Indifference" panose="020B0604020202020204" charset="0"/>
                <a:ea typeface="Glacial Indifference Bold"/>
                <a:cs typeface="Glacial Indifference Bold"/>
                <a:sym typeface="Glacial Indifference Bold"/>
              </a:rPr>
              <a:t>privredni subjekti na teritoriji opštine Tuzi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Veli</a:t>
            </a:r>
            <a:r>
              <a:rPr lang="sr-Latn-ME" sz="2400" b="1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č</a:t>
            </a: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ina i struktrura uzorka: </a:t>
            </a:r>
            <a:r>
              <a:rPr lang="sr-Latn-ME" sz="2400" dirty="0">
                <a:solidFill>
                  <a:srgbClr val="2D3880"/>
                </a:solidFill>
                <a:latin typeface="Glacial Indifference" panose="020B0604020202020204" charset="0"/>
                <a:ea typeface="Glacial Indifference Bold"/>
                <a:cs typeface="Glacial Indifference Bold"/>
                <a:sym typeface="Glacial Indifference Bold"/>
              </a:rPr>
              <a:t>65 privrednih subjekata strukturirana na osnovu sektora djelatnosti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Period istra</a:t>
            </a:r>
            <a:r>
              <a:rPr lang="sr-Latn-ME" sz="2400" b="1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ž</a:t>
            </a: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ivanja: </a:t>
            </a:r>
            <a:r>
              <a:rPr lang="sr-Latn-ME" sz="2400" dirty="0">
                <a:solidFill>
                  <a:srgbClr val="2D3880"/>
                </a:solidFill>
                <a:latin typeface="Glacial Indifference" panose="020B0604020202020204" charset="0"/>
                <a:ea typeface="Glacial Indifference Bold"/>
                <a:cs typeface="Glacial Indifference Bold"/>
                <a:sym typeface="Glacial Indifference Bold"/>
              </a:rPr>
              <a:t>4. jula – 8. avgusta 2024. god. </a:t>
            </a:r>
          </a:p>
          <a:p>
            <a:pPr marL="0" lvl="0" indent="0" algn="l">
              <a:lnSpc>
                <a:spcPts val="4079"/>
              </a:lnSpc>
            </a:pPr>
            <a:r>
              <a:rPr lang="sr-Latn-ME" sz="2400" dirty="0">
                <a:solidFill>
                  <a:srgbClr val="2D388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Obrada podataka: </a:t>
            </a:r>
            <a:r>
              <a:rPr lang="sr-Latn-ME" sz="2400" dirty="0">
                <a:solidFill>
                  <a:srgbClr val="2D3880"/>
                </a:solidFill>
                <a:latin typeface="Glacial Indifference" panose="020B0604020202020204" charset="0"/>
                <a:ea typeface="Glacial Indifference Bold"/>
                <a:cs typeface="Glacial Indifference Bold"/>
                <a:sym typeface="Glacial Indifference Bold"/>
              </a:rPr>
              <a:t>obrada sa svim potrebnim logičkim kontrolama odrađena je u SPSS programu (Statistical Package for the Social Sciences)</a:t>
            </a:r>
          </a:p>
          <a:p>
            <a:pPr marL="0" lvl="0" indent="0" algn="l">
              <a:lnSpc>
                <a:spcPts val="4079"/>
              </a:lnSpc>
            </a:pPr>
            <a:endParaRPr lang="en-US" sz="2400" dirty="0">
              <a:solidFill>
                <a:srgbClr val="2D388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11633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Struktura uzorka i karakteristike privrednih subjekata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BE71F77-842A-9B01-A3DB-7F2F1F229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656363"/>
              </p:ext>
            </p:extLst>
          </p:nvPr>
        </p:nvGraphicFramePr>
        <p:xfrm>
          <a:off x="994064" y="3088513"/>
          <a:ext cx="8114898" cy="53441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573259">
                  <a:extLst>
                    <a:ext uri="{9D8B030D-6E8A-4147-A177-3AD203B41FA5}">
                      <a16:colId xmlns:a16="http://schemas.microsoft.com/office/drawing/2014/main" val="13041522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50104321"/>
                    </a:ext>
                  </a:extLst>
                </a:gridCol>
                <a:gridCol w="1865239">
                  <a:extLst>
                    <a:ext uri="{9D8B030D-6E8A-4147-A177-3AD203B41FA5}">
                      <a16:colId xmlns:a16="http://schemas.microsoft.com/office/drawing/2014/main" val="4146552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8000" algn="l"/>
                      <a:r>
                        <a:rPr lang="sr-Latn-ME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Sektor djelatnosti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Broj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(%)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5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Poljoprivreda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šumarstvo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ribarstvo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1555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B.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Vađenje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ruda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kamena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605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C.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Prerađivačka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industrija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0424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Građevinarstvo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0764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Trgovina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veliko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trgovina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malo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popravka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motornih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vozila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motocikala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30,8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0499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Saobraćaj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skladištenje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34048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nn-NO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I. Usluge smještaja i ishrane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29,2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269116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Stručne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naučne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tehničke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djelatnosti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590177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Administrativne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pomoćne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uslužne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djelatnosti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158083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S.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Ostale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uslužne</a:t>
                      </a:r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djelatnosti</a:t>
                      </a:r>
                      <a:endParaRPr lang="en-U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190142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sr-Latn-ME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Ukupno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1215316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61B757D-D8F3-482A-91BE-FE37B892B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2823783"/>
            <a:ext cx="6131541" cy="612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11633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Struktura uzorka i karakteristike privrednih subjekata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C9D884-9BEE-B060-2EE4-4EEF444B9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093" y="2552700"/>
            <a:ext cx="6322412" cy="61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B4521D-13D3-942A-7665-25B1C1EB6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00" y="2552700"/>
            <a:ext cx="612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1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97304"/>
            <a:ext cx="7535602" cy="3894346"/>
            <a:chOff x="0" y="0"/>
            <a:chExt cx="10047469" cy="51924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014" b="1014"/>
            <a:stretch>
              <a:fillRect/>
            </a:stretch>
          </p:blipFill>
          <p:spPr>
            <a:xfrm>
              <a:off x="0" y="0"/>
              <a:ext cx="10047469" cy="519246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124200" y="897890"/>
            <a:ext cx="11446438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sr-Latn-ME" sz="72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Poslovni ambijent</a:t>
            </a:r>
            <a:endParaRPr lang="en-US" sz="72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2762595"/>
            <a:ext cx="7535602" cy="2584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sr-Latn-ME" sz="2400" dirty="0">
                <a:solidFill>
                  <a:srgbClr val="2D388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Ocjenjujući različite aspekte poslovnog ambijenta poput saradnje lokalne samouprave sa privredom, promocije ulaganja, podrške razvoju privrede, administrativnih procedura, kvaliteta komunalnih usluga i nihovom cijenom, može se zaključiti da je većina privrednika zadovoljna, u većoj ili manjoj mjeri. </a:t>
            </a:r>
            <a:endParaRPr lang="en-US" sz="2400" dirty="0">
              <a:solidFill>
                <a:srgbClr val="2D388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8540E-0C1F-BE7B-D7C8-D66C6368B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3009900"/>
            <a:ext cx="6131524" cy="6120000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898661CF-19C9-413C-623C-C7374535BCC4}"/>
              </a:ext>
            </a:extLst>
          </p:cNvPr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>
            <a:off x="13809790" y="0"/>
            <a:ext cx="4478210" cy="3525572"/>
          </a:xfrm>
          <a:custGeom>
            <a:avLst/>
            <a:gdLst/>
            <a:ahLst/>
            <a:cxnLst/>
            <a:rect l="l" t="t" r="r" b="b"/>
            <a:pathLst>
              <a:path w="4478210" h="3525572">
                <a:moveTo>
                  <a:pt x="4478210" y="0"/>
                </a:moveTo>
                <a:lnTo>
                  <a:pt x="0" y="0"/>
                </a:lnTo>
                <a:lnTo>
                  <a:pt x="0" y="3525572"/>
                </a:lnTo>
                <a:lnTo>
                  <a:pt x="4478210" y="3525572"/>
                </a:lnTo>
                <a:lnTo>
                  <a:pt x="44782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95350"/>
            <a:ext cx="11163300" cy="1117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sr-Latn-ME" sz="4000" dirty="0">
                <a:solidFill>
                  <a:srgbClr val="2D3880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Aktivnost lokalne samouprave i saradnja sa privredom </a:t>
            </a:r>
            <a:endParaRPr lang="en-US" sz="4000" dirty="0">
              <a:solidFill>
                <a:srgbClr val="2D3880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A6C1F-6FEF-DC03-0EB1-C2F78A906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552700"/>
            <a:ext cx="6120000" cy="61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AECDD1-EA57-3425-9981-78E184693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0" y="2552700"/>
            <a:ext cx="610849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2669</Words>
  <Application>Microsoft Office PowerPoint</Application>
  <PresentationFormat>Custom</PresentationFormat>
  <Paragraphs>567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Glacial Indifference Bold</vt:lpstr>
      <vt:lpstr>Cormorant Garamond Bold Italics</vt:lpstr>
      <vt:lpstr>Glacial Indifference</vt:lpstr>
      <vt:lpstr>Cormorant Garamond Italics</vt:lpstr>
      <vt:lpstr>Arial</vt:lpstr>
      <vt:lpstr>Cormorant Garamond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Purple Simple Research Proposal Presentation</dc:title>
  <dc:creator>User</dc:creator>
  <cp:lastModifiedBy>User</cp:lastModifiedBy>
  <cp:revision>33</cp:revision>
  <dcterms:created xsi:type="dcterms:W3CDTF">2006-08-16T00:00:00Z</dcterms:created>
  <dcterms:modified xsi:type="dcterms:W3CDTF">2024-08-27T06:07:55Z</dcterms:modified>
  <dc:identifier>DAGOIHrmq5Y</dc:identifier>
</cp:coreProperties>
</file>