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6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93D41459-632C-4905-B828-D85346828E33}" type="datetimeFigureOut">
              <a:rPr lang="sr-Latn-ME" smtClean="0"/>
              <a:t>4.7.2024.</a:t>
            </a:fld>
            <a:endParaRPr lang="sr-Latn-ME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B49629D-AAFE-4406-A5F9-1CF03260EEB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92667062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41459-632C-4905-B828-D85346828E33}" type="datetimeFigureOut">
              <a:rPr lang="sr-Latn-ME" smtClean="0"/>
              <a:t>4.7.2024.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9629D-AAFE-4406-A5F9-1CF03260EEB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223126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41459-632C-4905-B828-D85346828E33}" type="datetimeFigureOut">
              <a:rPr lang="sr-Latn-ME" smtClean="0"/>
              <a:t>4.7.2024.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9629D-AAFE-4406-A5F9-1CF03260EEB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052494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41459-632C-4905-B828-D85346828E33}" type="datetimeFigureOut">
              <a:rPr lang="sr-Latn-ME" smtClean="0"/>
              <a:t>4.7.2024.</a:t>
            </a:fld>
            <a:endParaRPr lang="sr-Latn-M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9629D-AAFE-4406-A5F9-1CF03260EEB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100516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3D41459-632C-4905-B828-D85346828E33}" type="datetimeFigureOut">
              <a:rPr lang="sr-Latn-ME" smtClean="0"/>
              <a:t>4.7.2024.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0B49629D-AAFE-4406-A5F9-1CF03260EEB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42744319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41459-632C-4905-B828-D85346828E33}" type="datetimeFigureOut">
              <a:rPr lang="sr-Latn-ME" smtClean="0"/>
              <a:t>4.7.2024.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9629D-AAFE-4406-A5F9-1CF03260EEB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45105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41459-632C-4905-B828-D85346828E33}" type="datetimeFigureOut">
              <a:rPr lang="sr-Latn-ME" smtClean="0"/>
              <a:t>4.7.2024.</a:t>
            </a:fld>
            <a:endParaRPr lang="sr-Latn-M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9629D-AAFE-4406-A5F9-1CF03260EEB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610929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41459-632C-4905-B828-D85346828E33}" type="datetimeFigureOut">
              <a:rPr lang="sr-Latn-ME" smtClean="0"/>
              <a:t>4.7.2024.</a:t>
            </a:fld>
            <a:endParaRPr lang="sr-Latn-M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9629D-AAFE-4406-A5F9-1CF03260EEB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1520477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41459-632C-4905-B828-D85346828E33}" type="datetimeFigureOut">
              <a:rPr lang="sr-Latn-ME" smtClean="0"/>
              <a:t>4.7.2024.</a:t>
            </a:fld>
            <a:endParaRPr lang="sr-Latn-M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49629D-AAFE-4406-A5F9-1CF03260EEB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2934483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41459-632C-4905-B828-D85346828E33}" type="datetimeFigureOut">
              <a:rPr lang="sr-Latn-ME" smtClean="0"/>
              <a:t>4.7.2024.</a:t>
            </a:fld>
            <a:endParaRPr lang="sr-Latn-M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sr-Latn-ME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49629D-AAFE-4406-A5F9-1CF03260EEB3}" type="slidenum">
              <a:rPr lang="sr-Latn-ME" smtClean="0"/>
              <a:t>‹#›</a:t>
            </a:fld>
            <a:endParaRPr lang="sr-Latn-ME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18447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3D41459-632C-4905-B828-D85346828E33}" type="datetimeFigureOut">
              <a:rPr lang="sr-Latn-ME" smtClean="0"/>
              <a:t>4.7.2024.</a:t>
            </a:fld>
            <a:endParaRPr lang="sr-Latn-M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sr-Latn-M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B49629D-AAFE-4406-A5F9-1CF03260EEB3}" type="slidenum">
              <a:rPr lang="sr-Latn-ME" smtClean="0"/>
              <a:t>‹#›</a:t>
            </a:fld>
            <a:endParaRPr lang="sr-Latn-ME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6198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3D41459-632C-4905-B828-D85346828E33}" type="datetimeFigureOut">
              <a:rPr lang="sr-Latn-ME" smtClean="0"/>
              <a:t>4.7.2024.</a:t>
            </a:fld>
            <a:endParaRPr lang="sr-Latn-M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sr-Latn-M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B49629D-AAFE-4406-A5F9-1CF03260EEB3}" type="slidenum">
              <a:rPr lang="sr-Latn-ME" smtClean="0"/>
              <a:t>‹#›</a:t>
            </a:fld>
            <a:endParaRPr lang="sr-Latn-ME"/>
          </a:p>
        </p:txBody>
      </p:sp>
    </p:spTree>
    <p:extLst>
      <p:ext uri="{BB962C8B-B14F-4D97-AF65-F5344CB8AC3E}">
        <p14:creationId xmlns:p14="http://schemas.microsoft.com/office/powerpoint/2010/main" val="3571892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urbanizem@tuzi.org.me" TargetMode="External"/><Relationship Id="rId2" Type="http://schemas.openxmlformats.org/officeDocument/2006/relationships/hyperlink" Target="https://investintuzi.me/wp-content/uploads/2024/07/Zahtjev-za-izdavanje-upotrebne-dozvole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A6FB1-0758-4C1A-BEE5-FE51A6B3F4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OPIS PROCEDURE PRIJAVE GRAĐENJA</a:t>
            </a:r>
            <a:br>
              <a:rPr lang="sr-Latn-M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sr-Latn-M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br>
              <a:rPr lang="sr-Latn-M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r-Latn-M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r-Latn-M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03D4D4-73A0-4301-B64A-DCD2B9B303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ME" dirty="0"/>
              <a:t>Opština Tuzi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3F7EE5B-1C86-4BD5-AD79-F05FB666799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6300" y="3009900"/>
            <a:ext cx="1242874" cy="12149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32547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024A2-15CF-436F-ABB8-CBB5457857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sz="4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Zahtjev za izdavanje UTU-a</a:t>
            </a:r>
            <a:endParaRPr lang="sr-Latn-M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517978-2BDC-445F-A54B-D683C0898D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Stranka podnosi zahtjev za izdavanje UTU – uslova na propisanom obrascu. Obrazac zahtjeva se može preuzeti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ovdje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r-Latn-M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ili na arhivi Opštine Tuzi. Uz zahtjev se prilaže:</a:t>
            </a:r>
          </a:p>
          <a:p>
            <a:r>
              <a:rPr lang="sr-Latn-ME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-dokaz o uplati administrativne takse u iznosu od 2,00 € na podnešeni zahtjev na žiro račun Opštine Tuzi br. 530-3376777-71</a:t>
            </a:r>
          </a:p>
          <a:p>
            <a:r>
              <a:rPr lang="sr-Latn-M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dokaz o uplati naknade za izdavanje urbanističko– tehničkih uslova u iznosu od 50,00 €, na račun budžeta Opštine Tuzi br. 530-337777-71. </a:t>
            </a:r>
          </a:p>
          <a:p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Sve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informacije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statusu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predmeta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mogu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dobiti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e-mail: </a:t>
            </a:r>
            <a:r>
              <a:rPr lang="en-US" sz="1800" u="sng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urbanizem@tuzi.org.me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ili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neposredno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kancelarijama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Sekretarijata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urbanizam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Opštine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Tuzi</a:t>
            </a:r>
            <a:endParaRPr lang="sr-Latn-ME" dirty="0"/>
          </a:p>
          <a:p>
            <a:endParaRPr lang="sr-Latn-ME" dirty="0"/>
          </a:p>
          <a:p>
            <a:endParaRPr lang="sr-Latn-ME" dirty="0"/>
          </a:p>
          <a:p>
            <a:endParaRPr lang="sr-Latn-ME" dirty="0"/>
          </a:p>
          <a:p>
            <a:endParaRPr lang="sr-Latn-ME" dirty="0"/>
          </a:p>
          <a:p>
            <a:endParaRPr lang="sr-Latn-ME" dirty="0"/>
          </a:p>
          <a:p>
            <a:endParaRPr lang="sr-Latn-ME" dirty="0"/>
          </a:p>
          <a:p>
            <a:endParaRPr lang="sr-Latn-ME" dirty="0"/>
          </a:p>
          <a:p>
            <a:pPr marL="0" indent="0">
              <a:buNone/>
            </a:pPr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29713503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15BA5-97C1-4C91-ABC4-3475DA72A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Izdavanje</a:t>
            </a:r>
            <a:r>
              <a:rPr lang="en-US" sz="40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UTU-a</a:t>
            </a:r>
            <a:br>
              <a:rPr lang="sr-Latn-ME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r-Latn-M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A73A36-400B-44A9-80EB-B1714F86DF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sr-Latn-M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Izdavanje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urbanističko-tehničkih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uslova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Vlada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Crne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Gore je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povjerila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Uredbom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lokalnim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samoupravama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Urbanističko-tehnički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uslovi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izdaju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roku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od 20 dana od dana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podnošenja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zahtjeva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visinu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naknade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njihovo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izdavanje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je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utvrdila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je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Vlada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Uredbom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Uz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zahtjev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pored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podataka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propisanih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zakonom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kojim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uređuje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upravni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postupak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mora se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navesti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podatak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identifikaciji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katastarske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parcele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r-Latn-M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416783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3CB145-A5E0-4101-84A8-21C408C25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sr-Latn-ME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sr-Latn-ME" sz="4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Izrada idejnog rješenja i Glavnog projekta</a:t>
            </a:r>
            <a:endParaRPr lang="sr-Latn-M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6891D-F6C3-442D-82AC-D8AAA7D6E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algn="just"/>
            <a:r>
              <a:rPr lang="sr-Latn-M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Idejno rješenje objekta </a:t>
            </a:r>
            <a:r>
              <a:rPr lang="sr-Latn-M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zrađuje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licencirano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privredno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društvo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izradu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tehničke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dokumentacije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građenje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objekta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osnovu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izdatih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urbanističko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tehničkih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uslova</a:t>
            </a:r>
            <a:endParaRPr lang="sr-Latn-M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/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Zahtjev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dobijanje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saglasnosti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idejno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rješenje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Glavnog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državnog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odnosno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gradskog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arhitekte</a:t>
            </a:r>
            <a:endParaRPr lang="sr-Latn-ME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/>
            <a:r>
              <a:rPr lang="en-US" sz="1800" dirty="0"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Izdavanje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saglasnosti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gradskog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odnosno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Glavnog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državnog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arhitekte</a:t>
            </a:r>
            <a:endParaRPr lang="sr-Latn-ME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/>
            <a:r>
              <a:rPr lang="sr-Latn-M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Izrada Glavnog projekta objekta</a:t>
            </a:r>
            <a:endParaRPr lang="sr-Latn-M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/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Glavni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projekat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izrađuje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licencirano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privredno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društvo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izradu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tehničke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dokumentacije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građenje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objekta</a:t>
            </a:r>
            <a:endParaRPr lang="sr-Latn-M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/>
            <a:endParaRPr lang="sr-Latn-M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/>
            <a:endParaRPr lang="sr-Latn-M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3235092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3DB5F-83D1-49E8-BF9E-E8D61E4888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Revizija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Glavnog</a:t>
            </a:r>
            <a:r>
              <a:rPr lang="en-US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projekta</a:t>
            </a:r>
            <a:br>
              <a:rPr lang="sr-Latn-ME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r-Latn-M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FBF46C-7AD9-4476-AB7E-4A2A184E9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algn="just">
              <a:lnSpc>
                <a:spcPct val="107000"/>
              </a:lnSpc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Revident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privredno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društvo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licencirano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poslove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revizije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tehničke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dokumentacije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vršenja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stručnog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nadzora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koji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obavezu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ocijeni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 li je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Glavni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projekat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urađen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skladu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izdatim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Urbanističko-tehničkim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uslovima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Idejnim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rješenjem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koje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je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dobijena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saglasnost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Glavnog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gradskog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arhitekte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r-Latn-M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Revident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obavezu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 za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račun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investitora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pribavi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potrebne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saglasnosti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koje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se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izdaju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tehničku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dokumentaciju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posebnim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propisima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kopiju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plana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list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nepokretnosti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predmetnu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parcelu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Organi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koji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izdaju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navedene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saglasnosti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kopiju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plana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list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nepokretnosti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dužni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ih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dostave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revidentu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elektronski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potpisane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bez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nadoknade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troškova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roku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od 15 dana od dana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podnošenja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zahtjeva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r-Latn-M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6146031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4E657-4A6F-44EA-81CD-0C1021908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04085-F86C-49D3-98DD-E9366FC8F9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None/>
            </a:pPr>
            <a:r>
              <a:rPr lang="sr-Latn-M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Izjava revidenta da se na osnovu glavnog projekta može graditi objekat </a:t>
            </a:r>
            <a:endParaRPr lang="sr-Latn-M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/>
            <a:r>
              <a:rPr lang="sr-Latn-M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Revident-privredno društvo licencirano za poslove revizije tehničke dokumentacije i vršenja stručnog nadzora</a:t>
            </a:r>
            <a:endParaRPr lang="sr-Latn-M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sr-Latn-M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r-Latn-M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sr-Latn-M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Sklapanje ugovora sa izvođačem radova</a:t>
            </a:r>
            <a:endParaRPr lang="sr-Latn-M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/>
            <a:r>
              <a:rPr lang="sr-Latn-M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Privredno društvo licencirano za izradu tehničke dokumentacije i građenje</a:t>
            </a:r>
            <a:endParaRPr lang="sr-Latn-M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/>
            <a:endParaRPr lang="sr-Latn-M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sr-Latn-M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Sklapanje ugovora sa stručnim nadzorom</a:t>
            </a:r>
            <a:endParaRPr lang="sr-Latn-M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/>
            <a:r>
              <a:rPr lang="sr-Latn-M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Privredno društvo licencirano za obavljanje djelatnosti revizije tehničke dokumentacije i stručnog nadzora</a:t>
            </a:r>
            <a:endParaRPr lang="sr-Latn-M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3751333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26B237-DE26-4B30-BD93-57E2E20B1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8A16AE-F361-424B-8290-091EB8D400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None/>
            </a:pPr>
            <a:r>
              <a:rPr lang="sr-Latn-M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Prijava građenja </a:t>
            </a:r>
            <a:endParaRPr lang="sr-Latn-M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/>
            <a:r>
              <a:rPr lang="sr-Latn-M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Investitor prijavljuje gradnju Ministarsto prostornog planiranja, urbanizma i državne imovine - Direktorat za inspekcijski nadzor i lincence, 15 dana prije početka građenja objekta</a:t>
            </a:r>
            <a:endParaRPr lang="sr-Latn-M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sr-Latn-M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r-Latn-M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r>
              <a:rPr lang="sr-Latn-M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Postavljanje table na mjesto građenja objekta</a:t>
            </a:r>
            <a:endParaRPr lang="sr-Latn-M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/>
            <a:r>
              <a:rPr lang="sr-Latn-M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Investitor je dužan da danom podnošenja prijave građenja, na mjestu izgradnje objekta istakne tablu sa podacima: o investitoru, projektantu, revidentu, izvođaču radova, stručnom nadzoru, ovlašćenom inženjeru koji je rukovodio izradom tehničke dokumentacije, revizoru koji je rukovodio revizijom tehničke dokumentacije, ovlašćenom inženjeru koji rukovodi građenjem i revizoru koji rukovodi stručnim nadzorom, 3D vizuelizaciju objekta, odnosno prikaz trase infrastrukture i dr.</a:t>
            </a:r>
            <a:endParaRPr lang="sr-Latn-M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28947446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72113-1D48-4D80-B8E4-7DF1E23BEC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r-Latn-M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8A736-1EAC-4466-B618-E7CEC246D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>
              <a:buNone/>
            </a:pPr>
            <a:r>
              <a:rPr lang="sr-Latn-ME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Zahtjev za upis objekta u katastar nepokretnosti </a:t>
            </a:r>
            <a:endParaRPr lang="sr-Latn-M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/>
            <a:r>
              <a:rPr lang="sr-Latn-ME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Podnosi se Upravi za nekretnine – Područna jedinica Podgorica</a:t>
            </a:r>
            <a:endParaRPr lang="sr-Latn-M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/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Investitor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gradi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objekat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osnovu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prijave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građenja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dokumentacije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propisane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Zakonom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planiranju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prostora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izgradnji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objekata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Investitor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je lice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koje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podnosi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prijavu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dokumentaciju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za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građenje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odnosno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postavljanje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objekta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propisanu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ovim</a:t>
            </a:r>
            <a:r>
              <a:rPr lang="en-US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zakonom</a:t>
            </a:r>
            <a:endParaRPr lang="sr-Latn-ME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r-Latn-ME" dirty="0"/>
          </a:p>
        </p:txBody>
      </p:sp>
    </p:spTree>
    <p:extLst>
      <p:ext uri="{BB962C8B-B14F-4D97-AF65-F5344CB8AC3E}">
        <p14:creationId xmlns:p14="http://schemas.microsoft.com/office/powerpoint/2010/main" val="38272026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192</TotalTime>
  <Words>575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Calibri</vt:lpstr>
      <vt:lpstr>Century Gothic</vt:lpstr>
      <vt:lpstr>Garamond</vt:lpstr>
      <vt:lpstr>Times New Roman</vt:lpstr>
      <vt:lpstr>Savon</vt:lpstr>
      <vt:lpstr>OPIS PROCEDURE PRIJAVE GRAĐENJA      </vt:lpstr>
      <vt:lpstr>Zahtjev za izdavanje UTU-a</vt:lpstr>
      <vt:lpstr>Izdavanje UTU-a </vt:lpstr>
      <vt:lpstr> Izrada idejnog rješenja i Glavnog projekta</vt:lpstr>
      <vt:lpstr>Revizija Glavnog projekta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OPIS PROCEDURE PRIJAVE GRAĐENJA      </dc:title>
  <dc:creator>Adela Bahovic</dc:creator>
  <cp:lastModifiedBy>razer2023</cp:lastModifiedBy>
  <cp:revision>4</cp:revision>
  <dcterms:created xsi:type="dcterms:W3CDTF">2024-07-03T07:10:40Z</dcterms:created>
  <dcterms:modified xsi:type="dcterms:W3CDTF">2024-07-04T21:29:00Z</dcterms:modified>
</cp:coreProperties>
</file>